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57" r:id="rId3"/>
    <p:sldId id="258" r:id="rId4"/>
    <p:sldId id="277" r:id="rId5"/>
    <p:sldId id="275" r:id="rId6"/>
    <p:sldId id="263" r:id="rId7"/>
    <p:sldId id="278" r:id="rId8"/>
    <p:sldId id="265" r:id="rId9"/>
    <p:sldId id="264" r:id="rId10"/>
    <p:sldId id="279" r:id="rId11"/>
    <p:sldId id="274" r:id="rId12"/>
    <p:sldId id="266" r:id="rId13"/>
    <p:sldId id="267" r:id="rId14"/>
    <p:sldId id="268" r:id="rId15"/>
    <p:sldId id="276" r:id="rId16"/>
    <p:sldId id="269" r:id="rId17"/>
    <p:sldId id="271" r:id="rId18"/>
    <p:sldId id="272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5180-843D-41E8-AF2F-D27654BB09B8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B89-6CA3-4A7D-AAF9-E22D43D3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8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8B89-6CA3-4A7D-AAF9-E22D43D327B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KATALOG/RAZNOE/1/0_8c985_9e8be42e_M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kira-scrap.ru/KATALOG/RAZNOE/1/0_8c982_d29b58b9_M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9400" y="1700808"/>
            <a:ext cx="816120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800" b="1" i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Театральные </a:t>
            </a:r>
            <a:endParaRPr lang="ru-RU" altLang="ru-RU" sz="4800" b="1" i="1" kern="0" dirty="0" smtClean="0">
              <a:solidFill>
                <a:srgbClr val="C00000"/>
              </a:solidFill>
              <a:latin typeface="Arial"/>
              <a:ea typeface="+mj-ea"/>
              <a:cs typeface="+mj-cs"/>
            </a:endParaRPr>
          </a:p>
          <a:p>
            <a:pPr algn="ctr"/>
            <a:r>
              <a:rPr lang="ru-RU" altLang="ru-RU" sz="4800" b="1" i="1" kern="0" dirty="0" smtClean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технологии</a:t>
            </a:r>
            <a:r>
              <a:rPr lang="ru-RU" altLang="ru-RU" sz="4800" b="1" i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/>
            </a:r>
            <a:br>
              <a:rPr lang="ru-RU" altLang="ru-RU" sz="4800" b="1" i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</a:br>
            <a:r>
              <a:rPr lang="ru-RU" altLang="ru-RU" sz="4800" b="1" i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altLang="ru-RU" sz="4800" b="1" i="1" kern="0" dirty="0" smtClean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как средство</a:t>
            </a:r>
          </a:p>
          <a:p>
            <a:pPr algn="ctr"/>
            <a:r>
              <a:rPr lang="ru-RU" altLang="ru-RU" sz="4800" b="1" i="1" kern="0" dirty="0" smtClean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 развития и воспитания </a:t>
            </a:r>
          </a:p>
          <a:p>
            <a:pPr algn="ctr"/>
            <a:r>
              <a:rPr lang="ru-RU" altLang="ru-RU" sz="4800" b="1" i="1" kern="0" dirty="0" smtClean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обучающихся</a:t>
            </a:r>
          </a:p>
        </p:txBody>
      </p:sp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589240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</a:t>
            </a:r>
            <a:r>
              <a:rPr lang="ru-RU" b="1" i="1" dirty="0" err="1" smtClean="0">
                <a:solidFill>
                  <a:srgbClr val="800000"/>
                </a:solidFill>
                <a:latin typeface="Constantia" pitchFamily="18" charset="0"/>
                <a:cs typeface="Aharoni" pitchFamily="2" charset="-79"/>
              </a:rPr>
              <a:t>Андашева</a:t>
            </a:r>
            <a:r>
              <a:rPr lang="ru-RU" b="1" i="1" dirty="0" smtClean="0">
                <a:solidFill>
                  <a:srgbClr val="800000"/>
                </a:solidFill>
                <a:latin typeface="Constantia" pitchFamily="18" charset="0"/>
                <a:cs typeface="Aharoni" pitchFamily="2" charset="-79"/>
              </a:rPr>
              <a:t> Елена Леонидовна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,                       учитель </a:t>
            </a:r>
            <a:r>
              <a:rPr lang="ru-RU" b="1" i="1" dirty="0" smtClean="0">
                <a:solidFill>
                  <a:srgbClr val="800000"/>
                </a:solidFill>
                <a:latin typeface="Constantia" pitchFamily="18" charset="0"/>
                <a:cs typeface="Aharoni" pitchFamily="2" charset="-79"/>
              </a:rPr>
              <a:t>начальных классов 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solidFill>
                  <a:srgbClr val="800000"/>
                </a:solidFill>
                <a:latin typeface="Constantia" pitchFamily="18" charset="0"/>
                <a:cs typeface="Aharoni" pitchFamily="2" charset="-79"/>
              </a:rPr>
              <a:t>МБОУ-школы № 36 города Орла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1228782" cy="1228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36847"/>
            <a:ext cx="1052736" cy="1052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436847"/>
            <a:ext cx="936104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1312633"/>
            <a:ext cx="1059582" cy="1412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Театрализованные шарады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4605" y="3059578"/>
            <a:ext cx="131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ВЕРХ+ушки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4122" y="3044754"/>
            <a:ext cx="121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ВОЛ+окно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6468" y="5747087"/>
            <a:ext cx="100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ГРАД+ус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365990"/>
            <a:ext cx="2173348" cy="1217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4352223"/>
            <a:ext cx="2338586" cy="1176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61" y="3994275"/>
            <a:ext cx="1419622" cy="18928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84" y="3994276"/>
            <a:ext cx="1419621" cy="18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5157" y="908720"/>
            <a:ext cx="4885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Элементы театральной педагогики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8" y="1493670"/>
            <a:ext cx="3971933" cy="2978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1048"/>
            <a:ext cx="3240360" cy="2430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2126405" cy="1594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13" y="1772816"/>
            <a:ext cx="2126406" cy="15948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2189" y="3361413"/>
            <a:ext cx="350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точка                                улыбочка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236955"/>
            <a:ext cx="4258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</a:rPr>
              <a:t>Театрализованные переменки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733" y="4595905"/>
            <a:ext cx="2540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</a:rPr>
              <a:t>Представь своего героя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5064"/>
            <a:ext cx="3242193" cy="24316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2469" y="692696"/>
            <a:ext cx="4011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Уроки литературного чтения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32" y="3284984"/>
            <a:ext cx="3627434" cy="2712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5" y="1340768"/>
            <a:ext cx="3242193" cy="24316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6096" y="198884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</a:t>
            </a:r>
            <a:r>
              <a:rPr lang="ru-RU" b="1" dirty="0" smtClean="0">
                <a:solidFill>
                  <a:srgbClr val="C00000"/>
                </a:solidFill>
              </a:rPr>
              <a:t>рупповая декламация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C00000"/>
                </a:solidFill>
              </a:rPr>
              <a:t>абота со скороговорками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спользование жестов и мимики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3" y="3933056"/>
            <a:ext cx="2808312" cy="2106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64378"/>
            <a:ext cx="4124420" cy="3093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9" y="1431940"/>
            <a:ext cx="2984294" cy="2238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90872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Уроки-гостиные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515883" cy="263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672408" cy="2754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53418" y="476672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Сотрудничество с театром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1340768"/>
            <a:ext cx="1368152" cy="576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EEECE1">
                    <a:lumMod val="10000"/>
                  </a:srgbClr>
                </a:solidFill>
              </a:rPr>
              <a:t>Просмотры спектаклей</a:t>
            </a:r>
            <a:endParaRPr lang="ru-RU" sz="12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91880" y="1412776"/>
            <a:ext cx="1440160" cy="576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EEECE1">
                    <a:lumMod val="10000"/>
                  </a:srgbClr>
                </a:solidFill>
              </a:rPr>
              <a:t>Экскурсии по театру и за кулисы</a:t>
            </a:r>
            <a:endParaRPr lang="ru-RU" sz="12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12160" y="1556792"/>
            <a:ext cx="1512168" cy="6480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Классные часы в театре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6012160" y="908720"/>
            <a:ext cx="936104" cy="6480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endCxn id="8" idx="0"/>
          </p:cNvCxnSpPr>
          <p:nvPr/>
        </p:nvCxnSpPr>
        <p:spPr>
          <a:xfrm rot="5400000">
            <a:off x="3982725" y="1111533"/>
            <a:ext cx="530478" cy="720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2051720" y="941094"/>
            <a:ext cx="648072" cy="3996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0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З - заинтриговать</a:t>
            </a:r>
          </a:p>
          <a:p>
            <a:r>
              <a:rPr lang="ru-RU" sz="6600" b="1" dirty="0" smtClean="0">
                <a:solidFill>
                  <a:srgbClr val="C00000"/>
                </a:solidFill>
              </a:rPr>
              <a:t>З- заинтересовать</a:t>
            </a:r>
          </a:p>
          <a:p>
            <a:r>
              <a:rPr lang="ru-RU" sz="6600" b="1" dirty="0" smtClean="0">
                <a:solidFill>
                  <a:srgbClr val="C00000"/>
                </a:solidFill>
              </a:rPr>
              <a:t>У-увлечь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48680"/>
            <a:ext cx="259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ЗЗУ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880320" cy="1928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096344" cy="2072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98251"/>
            <a:ext cx="3371365" cy="2528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240360" cy="2430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1062181"/>
            <a:ext cx="612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Результат совместной урочной и внеурочной деятельности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139952" cy="2970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4" y="2564904"/>
            <a:ext cx="3672323" cy="27542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8304" y="1052736"/>
            <a:ext cx="46823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Заслуженные награды: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ризеры городских    и областных конкурсов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3361"/>
            <a:ext cx="4032448" cy="3225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0" y="3068960"/>
            <a:ext cx="4068450" cy="32547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5241" y="764704"/>
            <a:ext cx="631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Результативность проделанной работы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694" y="1624444"/>
            <a:ext cx="249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Повысился уровень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творческой активности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6178" y="1631644"/>
            <a:ext cx="3215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Самым радостным событием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школе является театр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013176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Желаю вам удачи и творческих успехов, уважаемые коллеги!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275818" cy="3118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20052"/>
            <a:ext cx="4743362" cy="329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4" y="2807629"/>
            <a:ext cx="3254335" cy="325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62534"/>
            <a:ext cx="4126757" cy="28887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9711" y="1105836"/>
            <a:ext cx="5256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Заставить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учиться нельзя,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учебой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надо увлечь.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979712" y="1412776"/>
            <a:ext cx="5332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50" normalizeH="0" baseline="0" noProof="0" dirty="0" smtClean="0">
                <a:ln>
                  <a:prstDash val="solid"/>
                </a:ln>
                <a:solidFill>
                  <a:srgbClr val="974807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Интернет-ресурсы</a:t>
            </a:r>
            <a:endParaRPr kumimoji="0" lang="ru-RU" sz="4000" b="1" i="1" u="none" strike="noStrike" kern="1200" cap="none" spc="50" normalizeH="0" baseline="0" noProof="0" dirty="0">
              <a:ln w="11430"/>
              <a:solidFill>
                <a:srgbClr val="97480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437112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http://kira-scrap.ru/KATALOG/RAZNOE/1/0_8c985_9e8be42e_M.png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717032"/>
            <a:ext cx="6336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http://kira-scrap.ru/KATALOG/RAZNOE/1/0_8c982_d29b58b9_M.png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594928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Источник </a:t>
            </a:r>
            <a:r>
              <a:rPr lang="ru-RU" b="1" i="1" dirty="0" smtClean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шаблона презентации: 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Олифирова</a:t>
            </a: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 Татьяна Ивановна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>
              <a:solidFill>
                <a:srgbClr val="8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437330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  <a:defRPr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«Идеальное управление – когда управления нет, а его функции выполняются. Каждый знает, что ему делать. </a:t>
            </a:r>
            <a:b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И каждый делает, потому что хочет этого сам»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Анатолий 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Гин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-</a:t>
            </a:r>
          </a:p>
          <a:p>
            <a:pPr algn="r">
              <a:buFontTx/>
              <a:buNone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  педагог   современности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880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параметры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>
            <a:off x="4553744" y="1772816"/>
            <a:ext cx="1368152" cy="7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987824" y="1772816"/>
            <a:ext cx="122413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445248" y="2802644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интерес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7797" y="2780928"/>
            <a:ext cx="1413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успешность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26" y="3560361"/>
            <a:ext cx="3419872" cy="256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" y="3563024"/>
            <a:ext cx="3462726" cy="25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690489" cy="50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43841"/>
            <a:ext cx="74168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</a:rPr>
              <a:t>По данным исследований, в памяти человека остается:</a:t>
            </a: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>
                <a:solidFill>
                  <a:srgbClr val="002060"/>
                </a:solidFill>
              </a:rPr>
              <a:t/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1/4 часть услышанного материала,</a:t>
            </a:r>
            <a:b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 1/3 часть увиденного, </a:t>
            </a:r>
            <a:b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1/2 часть увиденного и услышанного,</a:t>
            </a:r>
            <a:b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 3/4 части материала, если ученик привлечен в активные действия в процессе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обучения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827519"/>
            <a:ext cx="3923928" cy="2942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27519"/>
            <a:ext cx="3970075" cy="29775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980728"/>
            <a:ext cx="4518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Школьный театр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22920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«Целью школы всегда должно быть воспитание личности, а не специалиста»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Альберт Эйнштейн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85" y="3960396"/>
            <a:ext cx="2952328" cy="221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2114"/>
            <a:ext cx="3168352" cy="2376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9613" y="1844824"/>
            <a:ext cx="3990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Фрагменты уроков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4" y="1317802"/>
            <a:ext cx="3312368" cy="2484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3816424" cy="2862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0772" y="1636610"/>
            <a:ext cx="5010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Этюды на память физических действий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Упражнения на развитие актерского мастерства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Упражнения на развитие воображения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54839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192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Aharoni</vt:lpstr>
      <vt:lpstr>Arial</vt:lpstr>
      <vt:lpstr>Calibri</vt:lpstr>
      <vt:lpstr>Cambria</vt:lpstr>
      <vt:lpstr>Constantia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user</cp:lastModifiedBy>
  <cp:revision>29</cp:revision>
  <dcterms:created xsi:type="dcterms:W3CDTF">2015-05-23T04:10:10Z</dcterms:created>
  <dcterms:modified xsi:type="dcterms:W3CDTF">2024-04-26T12:32:59Z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