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8" r:id="rId8"/>
    <p:sldId id="263" r:id="rId9"/>
    <p:sldId id="264" r:id="rId10"/>
    <p:sldId id="265" r:id="rId11"/>
    <p:sldId id="269" r:id="rId12"/>
    <p:sldId id="270" r:id="rId13"/>
    <p:sldId id="266" r:id="rId14"/>
  </p:sldIdLst>
  <p:sldSz cx="12192000" cy="6858000"/>
  <p:notesSz cx="12192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7900" y="314959"/>
            <a:ext cx="102362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753" y="0"/>
            <a:ext cx="95694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7102" y="152450"/>
            <a:ext cx="706488" cy="8193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6007" y="1605788"/>
            <a:ext cx="3726815" cy="405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1753" y="0"/>
            <a:ext cx="95694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57102" y="152450"/>
            <a:ext cx="706488" cy="8193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2841" y="1526286"/>
            <a:ext cx="7822565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2841" y="2318715"/>
            <a:ext cx="9140825" cy="319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6304" y="6490234"/>
            <a:ext cx="31495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31200" y="0"/>
            <a:ext cx="3860800" cy="6858000"/>
            <a:chOff x="8331200" y="0"/>
            <a:chExt cx="38608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1200" y="0"/>
              <a:ext cx="38608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7740" y="1654048"/>
              <a:ext cx="1854580" cy="21508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9433" y="2102358"/>
            <a:ext cx="59245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accent1"/>
                </a:solidFill>
              </a:rPr>
              <a:t>ОСОБЕННОСТИ</a:t>
            </a:r>
            <a:r>
              <a:rPr lang="ru-RU" sz="2400" b="1" spc="-145" dirty="0" smtClean="0">
                <a:solidFill>
                  <a:schemeClr val="accent1"/>
                </a:solidFill>
              </a:rPr>
              <a:t> </a:t>
            </a:r>
            <a:r>
              <a:rPr lang="ru-RU" sz="2400" b="1" spc="-10" dirty="0" smtClean="0">
                <a:solidFill>
                  <a:schemeClr val="accent1"/>
                </a:solidFill>
              </a:rPr>
              <a:t>СОДЕРЖАНИЯ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ПРИМЕРНОЙ</a:t>
            </a:r>
            <a:r>
              <a:rPr lang="ru-RU" sz="2400" b="1" spc="-65" dirty="0" smtClean="0">
                <a:solidFill>
                  <a:schemeClr val="accent1"/>
                </a:solidFill>
              </a:rPr>
              <a:t> </a:t>
            </a:r>
            <a:r>
              <a:rPr lang="ru-RU" sz="2400" b="1" spc="-20" dirty="0" smtClean="0">
                <a:solidFill>
                  <a:schemeClr val="accent1"/>
                </a:solidFill>
              </a:rPr>
              <a:t>РАБОЧЕЙ</a:t>
            </a:r>
            <a:r>
              <a:rPr lang="ru-RU" sz="2400" b="1" spc="-55" dirty="0" smtClean="0">
                <a:solidFill>
                  <a:schemeClr val="accent1"/>
                </a:solidFill>
              </a:rPr>
              <a:t> </a:t>
            </a:r>
            <a:r>
              <a:rPr lang="ru-RU" sz="2400" b="1" spc="-10" dirty="0" smtClean="0">
                <a:solidFill>
                  <a:schemeClr val="accent1"/>
                </a:solidFill>
              </a:rPr>
              <a:t>ПРОГРАММЫ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«РУССКИЙ</a:t>
            </a:r>
            <a:r>
              <a:rPr lang="ru-RU" sz="2400" b="1" spc="-80" dirty="0" smtClean="0">
                <a:solidFill>
                  <a:schemeClr val="accent1"/>
                </a:solidFill>
              </a:rPr>
              <a:t> </a:t>
            </a:r>
            <a:r>
              <a:rPr lang="ru-RU" sz="2400" b="1" spc="-10" dirty="0" smtClean="0">
                <a:solidFill>
                  <a:schemeClr val="accent1"/>
                </a:solidFill>
              </a:rPr>
              <a:t>ЯЗЫК»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sz="2400" b="1" smtClean="0">
                <a:solidFill>
                  <a:schemeClr val="accent1"/>
                </a:solidFill>
                <a:latin typeface="Arial"/>
                <a:cs typeface="Arial"/>
              </a:rPr>
              <a:t>(для</a:t>
            </a:r>
            <a:r>
              <a:rPr sz="2400" b="1" spc="-15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400" b="1" smtClean="0">
                <a:solidFill>
                  <a:schemeClr val="accent1"/>
                </a:solidFill>
                <a:latin typeface="Arial"/>
                <a:cs typeface="Arial"/>
              </a:rPr>
              <a:t>5–9</a:t>
            </a:r>
            <a:r>
              <a:rPr sz="2400" b="1" spc="-1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400" b="1" smtClean="0">
                <a:solidFill>
                  <a:schemeClr val="accent1"/>
                </a:solidFill>
                <a:latin typeface="Arial"/>
                <a:cs typeface="Arial"/>
              </a:rPr>
              <a:t>классов</a:t>
            </a:r>
            <a:r>
              <a:rPr sz="2400" b="1" spc="5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400" b="1" spc="-10" smtClean="0">
                <a:solidFill>
                  <a:schemeClr val="accent1"/>
                </a:solidFill>
                <a:latin typeface="Arial"/>
                <a:cs typeface="Arial"/>
              </a:rPr>
              <a:t>образовательных организаций)</a:t>
            </a:r>
            <a:endParaRPr sz="240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4474" y="1453388"/>
            <a:ext cx="5766435" cy="4967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9857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Предметные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результаты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представлены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годам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обучения,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выражены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деятельностной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форме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отражают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сформированность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обучающихся определённых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умений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</a:pP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2200" spc="-1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составе</a:t>
            </a:r>
            <a:r>
              <a:rPr sz="22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предметных</a:t>
            </a:r>
            <a:r>
              <a:rPr sz="2200" spc="-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2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</a:pP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выделяют:</a:t>
            </a:r>
            <a:endParaRPr sz="2200">
              <a:latin typeface="Arial"/>
              <a:cs typeface="Arial"/>
            </a:endParaRPr>
          </a:p>
          <a:p>
            <a:pPr marL="396240" marR="829310" indent="-287020">
              <a:lnSpc>
                <a:spcPct val="100000"/>
              </a:lnSpc>
              <a:buFont typeface="Wingdings"/>
              <a:buChar char=""/>
              <a:tabLst>
                <a:tab pos="396240" algn="l"/>
                <a:tab pos="396875" algn="l"/>
              </a:tabLst>
            </a:pP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освоенные</a:t>
            </a:r>
            <a:r>
              <a:rPr sz="2200" spc="-1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обучающимися</a:t>
            </a:r>
            <a:r>
              <a:rPr sz="22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знания,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умения</a:t>
            </a:r>
            <a:r>
              <a:rPr sz="22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2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способы</a:t>
            </a:r>
            <a:r>
              <a:rPr sz="22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действий, специфические</a:t>
            </a:r>
            <a:r>
              <a:rPr sz="22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для</a:t>
            </a:r>
            <a:r>
              <a:rPr sz="22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предметной области</a:t>
            </a:r>
            <a:r>
              <a:rPr sz="2200" spc="-1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«Русский</a:t>
            </a:r>
            <a:r>
              <a:rPr sz="2200" spc="-1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язык»,</a:t>
            </a:r>
            <a:endParaRPr sz="2200">
              <a:latin typeface="Arial"/>
              <a:cs typeface="Arial"/>
            </a:endParaRPr>
          </a:p>
          <a:p>
            <a:pPr marL="396240" marR="859790" indent="-287020" algn="just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474980" algn="l"/>
              </a:tabLst>
            </a:pPr>
            <a:r>
              <a:rPr dirty="0"/>
              <a:t>	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виды</a:t>
            </a:r>
            <a:r>
              <a:rPr sz="22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деятельности</a:t>
            </a:r>
            <a:r>
              <a:rPr sz="22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по</a:t>
            </a:r>
            <a:r>
              <a:rPr sz="22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получению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нового</a:t>
            </a:r>
            <a:r>
              <a:rPr sz="2200" spc="-1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знания,</a:t>
            </a:r>
            <a:r>
              <a:rPr sz="2200" spc="-1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его</a:t>
            </a:r>
            <a:r>
              <a:rPr sz="2200" spc="-1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интерпретации, преобразованию</a:t>
            </a:r>
            <a:r>
              <a:rPr sz="22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2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применению</a:t>
            </a:r>
            <a:r>
              <a:rPr sz="22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endParaRPr sz="2200">
              <a:latin typeface="Arial"/>
              <a:cs typeface="Arial"/>
            </a:endParaRPr>
          </a:p>
          <a:p>
            <a:pPr marL="39624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различных</a:t>
            </a:r>
            <a:r>
              <a:rPr sz="22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учебных</a:t>
            </a:r>
            <a:r>
              <a:rPr sz="22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2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71C4"/>
                </a:solidFill>
                <a:latin typeface="Arial"/>
                <a:cs typeface="Arial"/>
              </a:rPr>
              <a:t>новых</a:t>
            </a:r>
            <a:r>
              <a:rPr sz="22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71C4"/>
                </a:solidFill>
                <a:latin typeface="Arial"/>
                <a:cs typeface="Arial"/>
              </a:rPr>
              <a:t>ситуациях.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474" y="104647"/>
            <a:ext cx="7475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Предметные</a:t>
            </a:r>
            <a:r>
              <a:rPr sz="2400" b="1" spc="-9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планируемые</a:t>
            </a:r>
            <a:r>
              <a:rPr sz="24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71BB"/>
                </a:solidFill>
                <a:latin typeface="Arial"/>
                <a:cs typeface="Arial"/>
              </a:rPr>
              <a:t>результаты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освоения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4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4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язык»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64680" y="755904"/>
            <a:ext cx="4229100" cy="4832350"/>
            <a:chOff x="6464680" y="755904"/>
            <a:chExt cx="4229100" cy="4832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8505" y="755904"/>
              <a:ext cx="4029075" cy="11239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680" y="1744598"/>
              <a:ext cx="4219575" cy="152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680" y="3016377"/>
              <a:ext cx="4229100" cy="1800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3255" y="4045051"/>
              <a:ext cx="4200525" cy="15430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4756" y="5845699"/>
            <a:ext cx="4038600" cy="8191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114" y="1354073"/>
            <a:ext cx="10122535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Фонетика и графика как разделы лингвистики.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Звук как единица языка. Смыслоразличительная роль звука.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Система гласных звуков.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Система согласных звуков.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Изменение звуков в речевом потоке. Элементы фонетической транскрипции.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Слог. Ударение. Свойства русского ударения.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Соотношение звуков и букв.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Фонетический анализ слова.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Способы обозначения [</a:t>
            </a:r>
            <a:r>
              <a:rPr lang="ru-RU" sz="2000" dirty="0" err="1" smtClean="0">
                <a:solidFill>
                  <a:schemeClr val="accent1"/>
                </a:solidFill>
              </a:rPr>
              <a:t>й</a:t>
            </a:r>
            <a:r>
              <a:rPr lang="ru-RU" sz="2000" dirty="0" smtClean="0">
                <a:solidFill>
                  <a:schemeClr val="accent1"/>
                </a:solidFill>
              </a:rPr>
              <a:t>’], мягкости согласных.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Основные выразительные средства фонетики.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Прописные и строчные буквы.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Интонация, её функции. Основные элементы интонации.</a:t>
            </a:r>
            <a:endParaRPr sz="195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11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140919"/>
            <a:ext cx="76206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Arial"/>
                <a:cs typeface="Arial"/>
              </a:rPr>
              <a:t>Содержание программы</a:t>
            </a:r>
            <a:br>
              <a:rPr lang="ru-RU" sz="2800" b="1" dirty="0" smtClean="0">
                <a:latin typeface="Arial"/>
                <a:cs typeface="Arial"/>
              </a:rPr>
            </a:br>
            <a:r>
              <a:rPr lang="ru-RU" sz="2800" b="1" dirty="0" smtClean="0"/>
              <a:t>Фонетика. Графика. Орфоэпия </a:t>
            </a:r>
            <a:endParaRPr sz="2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114" y="1354073"/>
            <a:ext cx="10122535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Характеризовать звуки; понимать различие между звуком и  буквой, характеризовать систему звуков.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Проводить фонетический анализ слов.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2000" dirty="0" smtClean="0">
                <a:solidFill>
                  <a:schemeClr val="accent1"/>
                </a:solidFill>
              </a:rPr>
              <a:t>Использовать знания по фонетике, графике и орфоэпии в  практике произношения и правописания слов.</a:t>
            </a:r>
            <a:endParaRPr sz="195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12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140919"/>
            <a:ext cx="76206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/>
              <a:t>Предметные результаты по разделу</a:t>
            </a:r>
            <a:br>
              <a:rPr lang="ru-RU" sz="2800" b="1" dirty="0" smtClean="0"/>
            </a:br>
            <a:r>
              <a:rPr lang="ru-RU" sz="2800" b="1" dirty="0" smtClean="0"/>
              <a:t>Фонетика. Графика. Орфоэпия </a:t>
            </a:r>
            <a:endParaRPr sz="2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314959"/>
            <a:ext cx="437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71BB"/>
                </a:solidFill>
                <a:latin typeface="Arial"/>
                <a:cs typeface="Arial"/>
              </a:rPr>
              <a:t>Тематическое</a:t>
            </a:r>
            <a:r>
              <a:rPr sz="2400" b="1" spc="-4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планирование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8235" y="1355852"/>
            <a:ext cx="6583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Тематическое</a:t>
            </a:r>
            <a:r>
              <a:rPr sz="1800" spc="42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планирование</a:t>
            </a:r>
            <a:r>
              <a:rPr sz="1800" spc="434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включает</a:t>
            </a:r>
            <a:r>
              <a:rPr sz="1800" spc="44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тематическое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содержание</a:t>
            </a:r>
            <a:r>
              <a:rPr sz="18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основные</a:t>
            </a:r>
            <a:r>
              <a:rPr sz="1800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виды</a:t>
            </a:r>
            <a:r>
              <a:rPr sz="1800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деятельности,</a:t>
            </a:r>
            <a:r>
              <a:rPr sz="1800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направленные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формирование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планируемых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результатов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0071" y="2387917"/>
            <a:ext cx="6743700" cy="4276725"/>
            <a:chOff x="2350071" y="2387917"/>
            <a:chExt cx="6743700" cy="4276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5384" y="2492692"/>
              <a:ext cx="6467474" cy="4038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4833" y="2392679"/>
              <a:ext cx="6734175" cy="4267200"/>
            </a:xfrm>
            <a:custGeom>
              <a:avLst/>
              <a:gdLst/>
              <a:ahLst/>
              <a:cxnLst/>
              <a:rect l="l" t="t" r="r" b="b"/>
              <a:pathLst>
                <a:path w="6734175" h="4267200">
                  <a:moveTo>
                    <a:pt x="0" y="4267200"/>
                  </a:moveTo>
                  <a:lnTo>
                    <a:pt x="6734175" y="4267200"/>
                  </a:lnTo>
                  <a:lnTo>
                    <a:pt x="6734175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Примерная</a:t>
            </a:r>
            <a:r>
              <a:rPr spc="-25" dirty="0"/>
              <a:t> </a:t>
            </a:r>
            <a:r>
              <a:rPr dirty="0"/>
              <a:t>рабочая</a:t>
            </a:r>
            <a:r>
              <a:rPr spc="-20" dirty="0"/>
              <a:t> </a:t>
            </a:r>
            <a:r>
              <a:rPr dirty="0"/>
              <a:t>программа</a:t>
            </a:r>
            <a:r>
              <a:rPr spc="-1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dirty="0"/>
              <a:t>русскому</a:t>
            </a:r>
            <a:r>
              <a:rPr spc="-45" dirty="0"/>
              <a:t> </a:t>
            </a:r>
            <a:r>
              <a:rPr spc="-10" dirty="0"/>
              <a:t>языку </a:t>
            </a:r>
            <a:r>
              <a:rPr spc="-20" dirty="0"/>
              <a:t>подготовлена</a:t>
            </a:r>
            <a:r>
              <a:rPr spc="-50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10" dirty="0"/>
              <a:t>основе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2646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pc="-10" dirty="0"/>
              <a:t>Федерального</a:t>
            </a:r>
            <a:r>
              <a:rPr spc="-114" dirty="0"/>
              <a:t> </a:t>
            </a:r>
            <a:r>
              <a:rPr spc="-10" dirty="0"/>
              <a:t>государственного</a:t>
            </a:r>
            <a:r>
              <a:rPr spc="-100" dirty="0"/>
              <a:t> </a:t>
            </a:r>
            <a:r>
              <a:rPr spc="-10" dirty="0"/>
              <a:t>образовательного </a:t>
            </a:r>
            <a:r>
              <a:rPr dirty="0"/>
              <a:t>стандарта</a:t>
            </a:r>
            <a:r>
              <a:rPr spc="-150" dirty="0"/>
              <a:t> </a:t>
            </a:r>
            <a:r>
              <a:rPr dirty="0"/>
              <a:t>основного</a:t>
            </a:r>
            <a:r>
              <a:rPr spc="-100" dirty="0"/>
              <a:t> </a:t>
            </a:r>
            <a:r>
              <a:rPr dirty="0"/>
              <a:t>общего</a:t>
            </a:r>
            <a:r>
              <a:rPr spc="-120" dirty="0"/>
              <a:t> </a:t>
            </a:r>
            <a:r>
              <a:rPr dirty="0"/>
              <a:t>образования</a:t>
            </a:r>
            <a:r>
              <a:rPr spc="-120" dirty="0"/>
              <a:t> </a:t>
            </a:r>
            <a:r>
              <a:rPr spc="-10" dirty="0"/>
              <a:t>(Приказ </a:t>
            </a:r>
            <a:r>
              <a:rPr dirty="0"/>
              <a:t>Минпросвещения</a:t>
            </a:r>
            <a:r>
              <a:rPr spc="-70" dirty="0"/>
              <a:t> </a:t>
            </a:r>
            <a:r>
              <a:rPr dirty="0"/>
              <a:t>России</a:t>
            </a:r>
            <a:r>
              <a:rPr spc="-75" dirty="0"/>
              <a:t> </a:t>
            </a:r>
            <a:r>
              <a:rPr dirty="0"/>
              <a:t>от</a:t>
            </a:r>
            <a:r>
              <a:rPr spc="-60" dirty="0"/>
              <a:t> </a:t>
            </a:r>
            <a:r>
              <a:rPr dirty="0"/>
              <a:t>31.05.2021</a:t>
            </a:r>
            <a:r>
              <a:rPr spc="-45" dirty="0"/>
              <a:t> </a:t>
            </a:r>
            <a:r>
              <a:rPr spc="-145" dirty="0"/>
              <a:t>г.</a:t>
            </a:r>
            <a:r>
              <a:rPr spc="-35" dirty="0"/>
              <a:t> </a:t>
            </a:r>
            <a:r>
              <a:rPr dirty="0"/>
              <a:t>№</a:t>
            </a:r>
            <a:r>
              <a:rPr spc="-55" dirty="0"/>
              <a:t> </a:t>
            </a:r>
            <a:r>
              <a:rPr spc="-10" dirty="0"/>
              <a:t>287),</a:t>
            </a: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/>
              <a:t>Концепции</a:t>
            </a:r>
            <a:r>
              <a:rPr spc="-85" dirty="0"/>
              <a:t> </a:t>
            </a:r>
            <a:r>
              <a:rPr dirty="0"/>
              <a:t>преподавания</a:t>
            </a:r>
            <a:r>
              <a:rPr spc="-70" dirty="0"/>
              <a:t> </a:t>
            </a:r>
            <a:r>
              <a:rPr dirty="0"/>
              <a:t>русского</a:t>
            </a:r>
            <a:r>
              <a:rPr spc="-90" dirty="0"/>
              <a:t> </a:t>
            </a:r>
            <a:r>
              <a:rPr dirty="0"/>
              <a:t>языка</a:t>
            </a:r>
            <a:r>
              <a:rPr spc="-5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литературы</a:t>
            </a:r>
            <a:r>
              <a:rPr spc="-80" dirty="0"/>
              <a:t> </a:t>
            </a:r>
            <a:r>
              <a:rPr spc="-50" dirty="0"/>
              <a:t>в </a:t>
            </a:r>
            <a:r>
              <a:rPr dirty="0"/>
              <a:t>Российской</a:t>
            </a:r>
            <a:r>
              <a:rPr spc="-100" dirty="0"/>
              <a:t> </a:t>
            </a:r>
            <a:r>
              <a:rPr dirty="0"/>
              <a:t>Федерации</a:t>
            </a:r>
            <a:r>
              <a:rPr spc="-85" dirty="0"/>
              <a:t> </a:t>
            </a:r>
            <a:r>
              <a:rPr dirty="0"/>
              <a:t>(утверждена</a:t>
            </a:r>
            <a:r>
              <a:rPr spc="-85" dirty="0"/>
              <a:t> </a:t>
            </a:r>
            <a:r>
              <a:rPr spc="-10" dirty="0"/>
              <a:t>распоряжением</a:t>
            </a:r>
          </a:p>
          <a:p>
            <a:pPr marL="355600" marR="66040" algn="just">
              <a:lnSpc>
                <a:spcPct val="100000"/>
              </a:lnSpc>
            </a:pPr>
            <a:r>
              <a:rPr spc="-10" dirty="0"/>
              <a:t>Правительства</a:t>
            </a:r>
            <a:r>
              <a:rPr spc="-95" dirty="0"/>
              <a:t> </a:t>
            </a:r>
            <a:r>
              <a:rPr dirty="0"/>
              <a:t>Российской</a:t>
            </a:r>
            <a:r>
              <a:rPr spc="-90" dirty="0"/>
              <a:t> </a:t>
            </a:r>
            <a:r>
              <a:rPr dirty="0"/>
              <a:t>Федерации</a:t>
            </a:r>
            <a:r>
              <a:rPr spc="-95" dirty="0"/>
              <a:t> </a:t>
            </a:r>
            <a:r>
              <a:rPr dirty="0"/>
              <a:t>от</a:t>
            </a:r>
            <a:r>
              <a:rPr spc="-60" dirty="0"/>
              <a:t> </a:t>
            </a:r>
            <a:r>
              <a:rPr dirty="0"/>
              <a:t>9</a:t>
            </a:r>
            <a:r>
              <a:rPr spc="-60" dirty="0"/>
              <a:t> </a:t>
            </a:r>
            <a:r>
              <a:rPr dirty="0"/>
              <a:t>апреля</a:t>
            </a:r>
            <a:r>
              <a:rPr spc="-80" dirty="0"/>
              <a:t> </a:t>
            </a:r>
            <a:r>
              <a:rPr spc="-20" dirty="0"/>
              <a:t>2016 </a:t>
            </a:r>
            <a:r>
              <a:rPr spc="-140" dirty="0"/>
              <a:t>г.</a:t>
            </a:r>
            <a:r>
              <a:rPr dirty="0"/>
              <a:t> №</a:t>
            </a:r>
            <a:r>
              <a:rPr spc="-10" dirty="0"/>
              <a:t> 637-</a:t>
            </a:r>
            <a:r>
              <a:rPr spc="-25" dirty="0"/>
              <a:t>р),</a:t>
            </a:r>
          </a:p>
          <a:p>
            <a:pPr marL="447040" indent="-43434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47040" algn="l"/>
              </a:tabLst>
            </a:pPr>
            <a:r>
              <a:rPr dirty="0"/>
              <a:t>Примерной</a:t>
            </a:r>
            <a:r>
              <a:rPr spc="-5" dirty="0"/>
              <a:t> </a:t>
            </a:r>
            <a:r>
              <a:rPr dirty="0"/>
              <a:t>программы</a:t>
            </a:r>
            <a:r>
              <a:rPr spc="-10" dirty="0"/>
              <a:t> воспитания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9540" y="250952"/>
            <a:ext cx="8596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Основания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примерной</a:t>
            </a:r>
            <a:r>
              <a:rPr sz="2400" b="1" spc="-4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рабочей</a:t>
            </a:r>
            <a:r>
              <a:rPr sz="2400" b="1" spc="-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программы</a:t>
            </a:r>
            <a:r>
              <a:rPr sz="24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по</a:t>
            </a:r>
            <a:r>
              <a:rPr sz="24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u="sng" spc="-35" dirty="0">
                <a:solidFill>
                  <a:srgbClr val="0071BB"/>
                </a:solidFill>
                <a:uFill>
                  <a:solidFill>
                    <a:srgbClr val="0071BB"/>
                  </a:solidFill>
                </a:uFill>
                <a:latin typeface="Arial"/>
                <a:cs typeface="Arial"/>
              </a:rPr>
              <a:t>русскому</a:t>
            </a:r>
            <a:r>
              <a:rPr sz="24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71BB"/>
                </a:solidFill>
                <a:uFill>
                  <a:solidFill>
                    <a:srgbClr val="0071BB"/>
                  </a:solidFill>
                </a:uFill>
                <a:latin typeface="Arial"/>
                <a:cs typeface="Arial"/>
              </a:rPr>
              <a:t>языку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на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уровне</a:t>
            </a:r>
            <a:r>
              <a:rPr sz="2400" b="1" spc="-2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основного</a:t>
            </a:r>
            <a:r>
              <a:rPr sz="24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общего</a:t>
            </a:r>
            <a:r>
              <a:rPr sz="24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114" y="1354073"/>
            <a:ext cx="1012253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Пояснительная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записка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включающая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цели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изучения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учебного </a:t>
            </a:r>
            <a:r>
              <a:rPr sz="2400" dirty="0">
                <a:latin typeface="Arial"/>
                <a:cs typeface="Arial"/>
              </a:rPr>
              <a:t>предмета,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общую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характеристику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предмета,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место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предмета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 </a:t>
            </a:r>
            <a:r>
              <a:rPr sz="2400" dirty="0">
                <a:latin typeface="Arial"/>
                <a:cs typeface="Arial"/>
              </a:rPr>
              <a:t>учебном </a:t>
            </a:r>
            <a:r>
              <a:rPr sz="2400" spc="-10" dirty="0">
                <a:latin typeface="Arial"/>
                <a:cs typeface="Arial"/>
              </a:rPr>
              <a:t>плане.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Содержание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(по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годам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обучения).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Планируемые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освоения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рабочей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программы: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sz="2400" dirty="0">
                <a:latin typeface="Arial"/>
                <a:cs typeface="Arial"/>
              </a:rPr>
              <a:t>личностные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метапредметные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результаты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(раскрываются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на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основе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обновленного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ФГОС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ООО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учетом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специфики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учебного </a:t>
            </a:r>
            <a:r>
              <a:rPr sz="2400" spc="-10" dirty="0">
                <a:latin typeface="Arial"/>
                <a:cs typeface="Arial"/>
              </a:rPr>
              <a:t>предмета)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10" dirty="0">
                <a:latin typeface="Arial"/>
                <a:cs typeface="Arial"/>
              </a:rPr>
              <a:t>предметные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(по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годам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обучения).</a:t>
            </a:r>
            <a:endParaRPr sz="2400">
              <a:latin typeface="Arial"/>
              <a:cs typeface="Arial"/>
            </a:endParaRPr>
          </a:p>
          <a:p>
            <a:pPr marL="12700" marR="107314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4.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Тематическое планирование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(примерные темы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количество </a:t>
            </a:r>
            <a:r>
              <a:rPr sz="2400" spc="-10" dirty="0">
                <a:latin typeface="Arial"/>
                <a:cs typeface="Arial"/>
              </a:rPr>
              <a:t>часов, </a:t>
            </a:r>
            <a:r>
              <a:rPr sz="2400" dirty="0">
                <a:latin typeface="Arial"/>
                <a:cs typeface="Arial"/>
              </a:rPr>
              <a:t>отводимое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на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их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изучение;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основное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программное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содержание; </a:t>
            </a:r>
            <a:r>
              <a:rPr sz="2400" dirty="0">
                <a:latin typeface="Arial"/>
                <a:cs typeface="Arial"/>
              </a:rPr>
              <a:t>основные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виды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деятельности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обучающихся).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140919"/>
            <a:ext cx="76206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71BB"/>
                </a:solidFill>
                <a:latin typeface="Arial"/>
                <a:cs typeface="Arial"/>
              </a:rPr>
              <a:t>Структура</a:t>
            </a:r>
            <a:r>
              <a:rPr sz="2800" b="1" spc="-14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71BB"/>
                </a:solidFill>
                <a:latin typeface="Arial"/>
                <a:cs typeface="Arial"/>
              </a:rPr>
              <a:t>примерной</a:t>
            </a:r>
            <a:r>
              <a:rPr sz="2800" b="1" spc="-1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71BB"/>
                </a:solidFill>
                <a:latin typeface="Arial"/>
                <a:cs typeface="Arial"/>
              </a:rPr>
              <a:t>рабочей</a:t>
            </a:r>
            <a:r>
              <a:rPr sz="2800" b="1" spc="-1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71BB"/>
                </a:solidFill>
                <a:latin typeface="Arial"/>
                <a:cs typeface="Arial"/>
              </a:rPr>
              <a:t>программы </a:t>
            </a:r>
            <a:r>
              <a:rPr sz="2800" b="1" dirty="0">
                <a:solidFill>
                  <a:srgbClr val="0071BB"/>
                </a:solidFill>
                <a:latin typeface="Arial"/>
                <a:cs typeface="Arial"/>
              </a:rPr>
              <a:t>по</a:t>
            </a:r>
            <a:r>
              <a:rPr sz="2800" b="1" spc="-11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1BB"/>
                </a:solidFill>
                <a:latin typeface="Arial"/>
                <a:cs typeface="Arial"/>
              </a:rPr>
              <a:t>русскому</a:t>
            </a:r>
            <a:r>
              <a:rPr sz="28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71BB"/>
                </a:solidFill>
                <a:latin typeface="Arial"/>
                <a:cs typeface="Arial"/>
              </a:rPr>
              <a:t>языку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6206" y="1486281"/>
            <a:ext cx="1012444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Примерная</a:t>
            </a:r>
            <a:r>
              <a:rPr sz="2000" b="1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рабочая</a:t>
            </a:r>
            <a:r>
              <a:rPr sz="2000" b="1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программа</a:t>
            </a:r>
            <a:r>
              <a:rPr sz="2000" b="1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позволит</a:t>
            </a:r>
            <a:r>
              <a:rPr sz="2000" b="1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учителю: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реализовать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2000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процессе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преподавания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русского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языка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современные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подходы</a:t>
            </a:r>
            <a:r>
              <a:rPr sz="2000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к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достижению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личностных,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метапредметных</a:t>
            </a:r>
            <a:r>
              <a:rPr sz="2000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предметных</a:t>
            </a:r>
            <a:r>
              <a:rPr sz="2000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обучения, сформулированных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Федеральном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государственном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образовательном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стандарте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основного</a:t>
            </a:r>
            <a:r>
              <a:rPr sz="2000" spc="-1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sz="2000" spc="-1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образования;</a:t>
            </a:r>
            <a:endParaRPr sz="2000">
              <a:latin typeface="Arial"/>
              <a:cs typeface="Arial"/>
            </a:endParaRPr>
          </a:p>
          <a:p>
            <a:pPr marL="355600" marR="2108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определить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структурировать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планируемые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471C4"/>
                </a:solidFill>
                <a:latin typeface="Arial"/>
                <a:cs typeface="Arial"/>
              </a:rPr>
              <a:t>результаты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обучения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содержание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учебного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предмета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«Русский</a:t>
            </a:r>
            <a:r>
              <a:rPr sz="2000" spc="-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язык»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по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годам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обучения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соответствии</a:t>
            </a:r>
            <a:r>
              <a:rPr sz="20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с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ООО;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Примерной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основной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образовательной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программой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основного</a:t>
            </a: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образования;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Примерной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программой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воспитания;</a:t>
            </a:r>
            <a:endParaRPr sz="2000">
              <a:latin typeface="Arial"/>
              <a:cs typeface="Arial"/>
            </a:endParaRPr>
          </a:p>
          <a:p>
            <a:pPr marL="355600" marR="56832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разработать</a:t>
            </a:r>
            <a:r>
              <a:rPr sz="20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календарно-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тематическое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планирование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с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учётом</a:t>
            </a:r>
            <a:r>
              <a:rPr sz="20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особенностей конкретного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класса,</a:t>
            </a:r>
            <a:r>
              <a:rPr sz="20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используя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рекомендованное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примерное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распределение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учебного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времени</a:t>
            </a:r>
            <a:r>
              <a:rPr sz="2000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на</a:t>
            </a:r>
            <a:r>
              <a:rPr sz="2000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изучение</a:t>
            </a:r>
            <a:r>
              <a:rPr sz="20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определённого</a:t>
            </a:r>
            <a:r>
              <a:rPr sz="2000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71C4"/>
                </a:solidFill>
                <a:latin typeface="Arial"/>
                <a:cs typeface="Arial"/>
              </a:rPr>
              <a:t>раздела/темы,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а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 также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предложенные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основные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виды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учебной</a:t>
            </a:r>
            <a:r>
              <a:rPr sz="20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деятельности</a:t>
            </a:r>
            <a:r>
              <a:rPr sz="20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для</a:t>
            </a:r>
            <a:r>
              <a:rPr sz="20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освоения</a:t>
            </a:r>
            <a:r>
              <a:rPr sz="20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учебного 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материала</a:t>
            </a:r>
            <a:r>
              <a:rPr sz="2000" spc="-1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разделов/тем</a:t>
            </a:r>
            <a:r>
              <a:rPr sz="2000" spc="-1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71C4"/>
                </a:solidFill>
                <a:latin typeface="Arial"/>
                <a:cs typeface="Arial"/>
              </a:rPr>
              <a:t>курса.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206" y="318896"/>
            <a:ext cx="7992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Примерная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рабочая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программа</a:t>
            </a:r>
            <a:r>
              <a:rPr sz="24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по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русскому</a:t>
            </a:r>
            <a:r>
              <a:rPr sz="2400" b="1" spc="-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языку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методический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ориентир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для</a:t>
            </a:r>
            <a:r>
              <a:rPr sz="2400" b="1" spc="-7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учителя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613" y="184530"/>
            <a:ext cx="10708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Содержание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пояснительной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записки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к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примерной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рабочей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программе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по</a:t>
            </a:r>
            <a:r>
              <a:rPr sz="24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0071BB"/>
                </a:solidFill>
                <a:uFill>
                  <a:solidFill>
                    <a:srgbClr val="0071BB"/>
                  </a:solidFill>
                </a:uFill>
                <a:latin typeface="Arial"/>
                <a:cs typeface="Arial"/>
              </a:rPr>
              <a:t>русскому</a:t>
            </a:r>
            <a:r>
              <a:rPr sz="2400" b="1" u="sng" spc="-25" dirty="0">
                <a:solidFill>
                  <a:srgbClr val="0071BB"/>
                </a:solidFill>
                <a:uFill>
                  <a:solidFill>
                    <a:srgbClr val="0071BB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71BB"/>
                </a:solidFill>
                <a:uFill>
                  <a:solidFill>
                    <a:srgbClr val="0071BB"/>
                  </a:solidFill>
                </a:uFill>
                <a:latin typeface="Arial"/>
                <a:cs typeface="Arial"/>
              </a:rPr>
              <a:t>языку</a:t>
            </a:r>
            <a:r>
              <a:rPr sz="24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на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уровне</a:t>
            </a:r>
            <a:r>
              <a:rPr sz="24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основного</a:t>
            </a:r>
            <a:r>
              <a:rPr sz="24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общего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390903" y="2521076"/>
            <a:ext cx="8844915" cy="231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ОБЩАЯ</a:t>
            </a:r>
            <a:r>
              <a:rPr sz="20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ХАРАКТЕРИСТИКА</a:t>
            </a:r>
            <a:r>
              <a:rPr sz="20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0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r>
              <a:rPr sz="20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0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ЯЗЫК»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ЦЕЛИ</a:t>
            </a:r>
            <a:r>
              <a:rPr sz="2000" b="1" spc="-4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ИЗУЧЕНИЯ</a:t>
            </a:r>
            <a:r>
              <a:rPr sz="2000" b="1" spc="-7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0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r>
              <a:rPr sz="20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0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ЯЗЫК»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МЕСТО</a:t>
            </a:r>
            <a:r>
              <a:rPr sz="20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0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r>
              <a:rPr sz="20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0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ЯЗЫК»</a:t>
            </a:r>
            <a:r>
              <a:rPr sz="20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В</a:t>
            </a:r>
            <a:r>
              <a:rPr sz="20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1BB"/>
                </a:solidFill>
                <a:latin typeface="Arial"/>
                <a:cs typeface="Arial"/>
              </a:rPr>
              <a:t>УЧЕБНОМ</a:t>
            </a:r>
            <a:r>
              <a:rPr sz="20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1BB"/>
                </a:solidFill>
                <a:latin typeface="Arial"/>
                <a:cs typeface="Arial"/>
              </a:rPr>
              <a:t>ПЛАНЕ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114" y="1354072"/>
            <a:ext cx="10122535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1950" dirty="0" smtClean="0">
                <a:solidFill>
                  <a:schemeClr val="accent1"/>
                </a:solidFill>
              </a:rPr>
              <a:t>• Осознание и проявление общероссийской гражданственности, патриотизма, уважения к русскому языку как государственному языку Российской Федерации и языку межнационального общения; сознательного отношения к языку как общероссийской ценности, форме выражения и хранения духовного богатства русского и других народов России; как средству общения и получения знаний в разных сферах человеческой деятельности; проявление уважения к общероссийской и русской культуре, к культуре и языкам всех народов Российской Федерации;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1950" dirty="0" smtClean="0">
                <a:solidFill>
                  <a:schemeClr val="accent1"/>
                </a:solidFill>
              </a:rPr>
              <a:t> • Овладение знаниями о русском языке, его системе и особенностях функционирования, о стилистических ресурсах русского языка; практическое овладение нормами русского литературного языка и речевого этикета; обогащение активного и потенциального словарного запаса и использование в собственной речевой практике разнообразных грамматических средств; совершенствование орфографической и пунктуационной грамотности; воспитание стремления к речевому самосовершенствованию;</a:t>
            </a:r>
            <a:endParaRPr sz="195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140919"/>
            <a:ext cx="76206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/>
              <a:t>Цели обучения русскому языку в основной общеобразовательной школе</a:t>
            </a:r>
            <a:endParaRPr sz="2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114" y="1354073"/>
            <a:ext cx="10122535" cy="556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1950" dirty="0" smtClean="0">
                <a:solidFill>
                  <a:schemeClr val="accent1"/>
                </a:solidFill>
              </a:rPr>
              <a:t>• совершенствование умений во всех видах речевой деятельности, коммуникативных умений, обеспечивающих эффективное взаимодействие с окружающими людьми в ситуациях формального и неформального межличностного и межкультурного общения; овладение русским языком как средством получения различной информации, в том числе знаний по разным учебным предметам; 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1950" dirty="0" smtClean="0">
                <a:solidFill>
                  <a:schemeClr val="accent1"/>
                </a:solidFill>
              </a:rPr>
              <a:t>• совершенствование мыслительной деятельности, развитие универсальных интеллектуальных умений сравнения, анализа, синтеза, абстракции, обобщения, классификации, установления определённых закономерностей и правил, конкретизации и т.п. в процессе изучения русского языка;</a:t>
            </a:r>
          </a:p>
          <a:p>
            <a:pPr marL="12700" marR="8610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1155" algn="l"/>
              </a:tabLst>
            </a:pPr>
            <a:r>
              <a:rPr lang="ru-RU" sz="1950" dirty="0" smtClean="0">
                <a:solidFill>
                  <a:schemeClr val="accent1"/>
                </a:solidFill>
              </a:rPr>
              <a:t> • развитие функциональной грамотности: умений осуществлять информационный поиск, извлекать и преобразовывать необходимую информацию, понимать/интерпретировать и использовать тексты разных форматов (сплошной, </a:t>
            </a:r>
            <a:r>
              <a:rPr lang="ru-RU" sz="1950" dirty="0" err="1" smtClean="0">
                <a:solidFill>
                  <a:schemeClr val="accent1"/>
                </a:solidFill>
              </a:rPr>
              <a:t>несплошной</a:t>
            </a:r>
            <a:r>
              <a:rPr lang="ru-RU" sz="1950" dirty="0" smtClean="0">
                <a:solidFill>
                  <a:schemeClr val="accent1"/>
                </a:solidFill>
              </a:rPr>
              <a:t> текст, </a:t>
            </a:r>
            <a:r>
              <a:rPr lang="ru-RU" sz="1950" dirty="0" err="1" smtClean="0">
                <a:solidFill>
                  <a:schemeClr val="accent1"/>
                </a:solidFill>
              </a:rPr>
              <a:t>инфографика</a:t>
            </a:r>
            <a:r>
              <a:rPr lang="ru-RU" sz="1950" dirty="0" smtClean="0">
                <a:solidFill>
                  <a:schemeClr val="accent1"/>
                </a:solidFill>
              </a:rPr>
              <a:t> и др.), освоение стратегий и тактик информационно-смысловой переработки текста, овладение способами понимания текста, его назначения, общего смысла, коммуникативного намерения автора; логической структуры, роли языковых средств.</a:t>
            </a:r>
            <a:endParaRPr sz="195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140919"/>
            <a:ext cx="76206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/>
              <a:t>Цели обучения русскому языку в основной общеобразовательной школе</a:t>
            </a:r>
            <a:endParaRPr sz="2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515873"/>
          <a:ext cx="10723880" cy="521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4864735"/>
                <a:gridCol w="4858385"/>
              </a:tblGrid>
              <a:tr h="594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71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ts val="2115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Общие</a:t>
                      </a:r>
                      <a:r>
                        <a:rPr sz="1800" spc="-5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800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ts val="2115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Общие</a:t>
                      </a:r>
                      <a:r>
                        <a:rPr sz="1800" spc="-5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800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17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71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ts val="2105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Текст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Функциональные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разновидности</a:t>
                      </a:r>
                      <a:r>
                        <a:rPr sz="1800" spc="-6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800" spc="-7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indent="-343535">
                        <a:lnSpc>
                          <a:spcPts val="2105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Текст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Функциональные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разновидности</a:t>
                      </a:r>
                      <a:r>
                        <a:rPr sz="1800" spc="-6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800" spc="-7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6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71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Общие</a:t>
                      </a:r>
                      <a:r>
                        <a:rPr sz="1800" spc="-5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800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Текст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Функциональные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разновидности</a:t>
                      </a:r>
                      <a:r>
                        <a:rPr sz="1800" spc="-6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800" spc="-7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Общие</a:t>
                      </a:r>
                      <a:r>
                        <a:rPr sz="1800" spc="-5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800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Текст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Функциональные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разновидности</a:t>
                      </a:r>
                      <a:r>
                        <a:rPr sz="1800" spc="-6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Char char="•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Синтаксис.</a:t>
                      </a:r>
                      <a:r>
                        <a:rPr sz="1800" spc="-114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Культура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речи.</a:t>
                      </a:r>
                      <a:r>
                        <a:rPr sz="1800" spc="-8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Пунктуация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71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8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класс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Общие</a:t>
                      </a:r>
                      <a:r>
                        <a:rPr sz="1800" spc="-5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800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речь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Текст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Функциональные</a:t>
                      </a:r>
                      <a:r>
                        <a:rPr sz="1800" spc="-4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разновидности</a:t>
                      </a:r>
                      <a:r>
                        <a:rPr sz="1800" spc="-6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800" spc="-6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языка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8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4036" y="86105"/>
            <a:ext cx="737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Содержание</a:t>
            </a:r>
            <a:r>
              <a:rPr sz="24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400" b="1" spc="-7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язык»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47" y="5929680"/>
            <a:ext cx="9723120" cy="584835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875915" marR="100330" indent="-2771140">
              <a:lnSpc>
                <a:spcPts val="1870"/>
              </a:lnSpc>
              <a:spcBef>
                <a:spcPts val="434"/>
              </a:spcBef>
            </a:pP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РЕЧЕВАЯ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И</a:t>
            </a:r>
            <a:r>
              <a:rPr sz="1600" b="1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ТЕКСТОВАЯ</a:t>
            </a:r>
            <a:r>
              <a:rPr sz="1600" b="1" spc="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ДЕЯТЕЛЬНОСТЬ</a:t>
            </a:r>
            <a:r>
              <a:rPr sz="16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ЯВЛЯЕТСЯ</a:t>
            </a:r>
            <a:r>
              <a:rPr sz="1600" b="1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СИСТЕМООБРАЗУЮЩЕЙ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ДОМИНАНТОЙ ШКОЛЬНОГО</a:t>
            </a:r>
            <a:r>
              <a:rPr sz="1600" b="1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КУРСА</a:t>
            </a:r>
            <a:r>
              <a:rPr sz="1600" b="1" spc="-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РУССКОГО</a:t>
            </a:r>
            <a:r>
              <a:rPr sz="1600" b="1" spc="-6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ЯЗ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ЫКА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680" y="174752"/>
            <a:ext cx="8491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Планируемые</a:t>
            </a:r>
            <a:r>
              <a:rPr sz="2400" b="1" spc="-9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71BB"/>
                </a:solidFill>
                <a:latin typeface="Arial"/>
                <a:cs typeface="Arial"/>
              </a:rPr>
              <a:t>результаты</a:t>
            </a:r>
            <a:r>
              <a:rPr sz="24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освоения</a:t>
            </a:r>
            <a:r>
              <a:rPr sz="2400" b="1" spc="-11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учебного</a:t>
            </a:r>
            <a:r>
              <a:rPr sz="24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предмета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«Русский</a:t>
            </a:r>
            <a:r>
              <a:rPr sz="24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язык»:</a:t>
            </a:r>
            <a:r>
              <a:rPr sz="2400" b="1" spc="-7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личностные</a:t>
            </a:r>
            <a:r>
              <a:rPr sz="24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1BB"/>
                </a:solidFill>
                <a:latin typeface="Arial"/>
                <a:cs typeface="Arial"/>
              </a:rPr>
              <a:t>и</a:t>
            </a:r>
            <a:r>
              <a:rPr sz="2400" b="1" spc="-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71BB"/>
                </a:solidFill>
                <a:latin typeface="Arial"/>
                <a:cs typeface="Arial"/>
              </a:rPr>
              <a:t>метапредметные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pPr marL="38100">
                <a:lnSpc>
                  <a:spcPts val="1864"/>
                </a:lnSpc>
              </a:pPr>
              <a:t>9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Личностные</a:t>
            </a:r>
            <a:r>
              <a:rPr spc="-65" dirty="0"/>
              <a:t> </a:t>
            </a:r>
            <a:r>
              <a:rPr spc="-35" dirty="0"/>
              <a:t>результаты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в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сферах</a:t>
            </a: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патриотического</a:t>
            </a:r>
            <a:r>
              <a:rPr sz="1800" b="0" spc="-1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гражданского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spc="-20" dirty="0">
                <a:latin typeface="Arial"/>
                <a:cs typeface="Arial"/>
              </a:rPr>
              <a:t>духовно-</a:t>
            </a:r>
            <a:r>
              <a:rPr sz="1800" b="0" dirty="0">
                <a:latin typeface="Arial"/>
                <a:cs typeface="Arial"/>
              </a:rPr>
              <a:t>нравственной</a:t>
            </a:r>
            <a:r>
              <a:rPr sz="1800" b="0" spc="7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сфере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ценности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научного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познания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эстетического</a:t>
            </a:r>
            <a:r>
              <a:rPr sz="1800" b="0" spc="-1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ценностного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отношения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к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жизни </a:t>
            </a:r>
            <a:r>
              <a:rPr sz="1800" b="0" dirty="0">
                <a:latin typeface="Arial"/>
                <a:cs typeface="Arial"/>
              </a:rPr>
              <a:t>и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здоровью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spc="-10" dirty="0">
                <a:latin typeface="Arial"/>
                <a:cs typeface="Arial"/>
              </a:rPr>
              <a:t>трудового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экологического</a:t>
            </a:r>
            <a:r>
              <a:rPr sz="1800" b="0" spc="-8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  <a:p>
            <a:pPr marL="299085" marR="65151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адаптации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к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меняющимся </a:t>
            </a:r>
            <a:r>
              <a:rPr sz="1800" b="0" dirty="0">
                <a:latin typeface="Arial"/>
                <a:cs typeface="Arial"/>
              </a:rPr>
              <a:t>условиям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социальной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Arial"/>
                <a:cs typeface="Arial"/>
              </a:rPr>
              <a:t>и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природной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среды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5419" y="1605788"/>
            <a:ext cx="4386580" cy="487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71C4"/>
                </a:solidFill>
                <a:latin typeface="Arial"/>
                <a:cs typeface="Arial"/>
              </a:rPr>
              <a:t>Метапредметные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687320" algn="l"/>
              </a:tabLst>
            </a:pPr>
            <a:r>
              <a:rPr sz="2400" b="1" spc="-10" dirty="0">
                <a:solidFill>
                  <a:srgbClr val="4471C4"/>
                </a:solidFill>
                <a:latin typeface="Arial"/>
                <a:cs typeface="Arial"/>
              </a:rPr>
              <a:t>результаты</a:t>
            </a:r>
            <a:r>
              <a:rPr sz="24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4471C4"/>
                </a:solidFill>
                <a:latin typeface="Arial"/>
                <a:cs typeface="Arial"/>
              </a:rPr>
              <a:t>в</a:t>
            </a:r>
            <a:r>
              <a:rPr sz="2400" spc="-1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Arial"/>
                <a:cs typeface="Arial"/>
              </a:rPr>
              <a:t>сферах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универсальных</a:t>
            </a:r>
            <a:r>
              <a:rPr sz="1800" b="1" i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учебных</a:t>
            </a:r>
            <a:endParaRPr sz="1800">
              <a:latin typeface="Arial"/>
              <a:cs typeface="Arial"/>
            </a:endParaRPr>
          </a:p>
          <a:p>
            <a:pPr marL="299085" marR="535305">
              <a:lnSpc>
                <a:spcPct val="100000"/>
              </a:lnSpc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познавательных</a:t>
            </a:r>
            <a:r>
              <a:rPr sz="1800" b="1" i="1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действий: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владение</a:t>
            </a:r>
            <a:r>
              <a:rPr sz="1800" spc="-1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базовыми</a:t>
            </a:r>
            <a:r>
              <a:rPr sz="18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логическими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действиями,</a:t>
            </a:r>
            <a:r>
              <a:rPr sz="1800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базовыми</a:t>
            </a:r>
            <a:endParaRPr sz="1800">
              <a:latin typeface="Arial"/>
              <a:cs typeface="Arial"/>
            </a:endParaRPr>
          </a:p>
          <a:p>
            <a:pPr marL="299085" marR="474980">
              <a:lnSpc>
                <a:spcPct val="100000"/>
              </a:lnSpc>
            </a:pP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исследовательскими</a:t>
            </a:r>
            <a:r>
              <a:rPr sz="1800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действиями,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работа</a:t>
            </a:r>
            <a:r>
              <a:rPr sz="18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с</a:t>
            </a:r>
            <a:r>
              <a:rPr sz="1800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информацией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универсальных</a:t>
            </a:r>
            <a:r>
              <a:rPr sz="1800" b="1" i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учебных</a:t>
            </a:r>
            <a:endParaRPr sz="1800">
              <a:latin typeface="Arial"/>
              <a:cs typeface="Arial"/>
            </a:endParaRPr>
          </a:p>
          <a:p>
            <a:pPr marL="299085" marR="4826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коммуникативных</a:t>
            </a:r>
            <a:r>
              <a:rPr sz="1800" b="1" i="1" spc="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действий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общение,</a:t>
            </a:r>
            <a:r>
              <a:rPr sz="1800" spc="-1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осуществление</a:t>
            </a:r>
            <a:r>
              <a:rPr sz="1800" spc="-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совместной деятельности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универсальных</a:t>
            </a:r>
            <a:r>
              <a:rPr sz="1800" b="1" i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учебных</a:t>
            </a:r>
            <a:endParaRPr sz="1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регулятивных</a:t>
            </a:r>
            <a:r>
              <a:rPr sz="1800" b="1" i="1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471C4"/>
                </a:solidFill>
                <a:latin typeface="Arial"/>
                <a:cs typeface="Arial"/>
              </a:rPr>
              <a:t>действий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:</a:t>
            </a:r>
            <a:r>
              <a:rPr sz="1800" spc="2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владение</a:t>
            </a:r>
            <a:r>
              <a:rPr sz="1800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приемами</a:t>
            </a:r>
            <a:r>
              <a:rPr sz="18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самоорганизации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учебной</a:t>
            </a:r>
            <a:r>
              <a:rPr sz="1800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деятельности,</a:t>
            </a:r>
            <a:r>
              <a:rPr sz="1800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приемами самоконтроля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891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Times New Roman</vt:lpstr>
      <vt:lpstr>Arial</vt:lpstr>
      <vt:lpstr>Wingdings</vt:lpstr>
      <vt:lpstr>Office Theme</vt:lpstr>
      <vt:lpstr>ОСОБЕННОСТИ СОДЕРЖАНИЯ ПРИМЕРНОЙ РАБОЧЕЙ ПРОГРАММЫ «РУССКИЙ ЯЗЫК» (для 5–9 классов образовательных организаций)</vt:lpstr>
      <vt:lpstr>Примерная рабочая программа по русскому языку подготовлена на основе</vt:lpstr>
      <vt:lpstr>Структура примерной рабочей программы по русскому языку</vt:lpstr>
      <vt:lpstr>Примерная рабочая программа по русскому языку – методический ориентир для учителя</vt:lpstr>
      <vt:lpstr>Содержание пояснительной записки к примерной рабочей программе по русскому языку на уровне основного общего образования</vt:lpstr>
      <vt:lpstr>Цели обучения русскому языку в основной общеобразовательной школе</vt:lpstr>
      <vt:lpstr>Цели обучения русскому языку в основной общеобразовательной школе</vt:lpstr>
      <vt:lpstr>Содержание учебного предмета «Русский язык»</vt:lpstr>
      <vt:lpstr>Планируемые результаты освоения учебного предмета «Русский язык»: личностные и метапредметные</vt:lpstr>
      <vt:lpstr>Предметные планируемые результаты освоения учебного предмета «Русский язык»</vt:lpstr>
      <vt:lpstr>Содержание программы Фонетика. Графика. Орфоэпия </vt:lpstr>
      <vt:lpstr>Предметные результаты по разделу Фонетика. Графика. Орфоэпия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35</cp:lastModifiedBy>
  <cp:revision>5</cp:revision>
  <dcterms:created xsi:type="dcterms:W3CDTF">2021-12-23T05:42:08Z</dcterms:created>
  <dcterms:modified xsi:type="dcterms:W3CDTF">2022-01-27T08:33:01Z</dcterms:modified>
</cp:coreProperties>
</file>