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77" r:id="rId12"/>
    <p:sldId id="278" r:id="rId13"/>
    <p:sldId id="279" r:id="rId14"/>
    <p:sldId id="264" r:id="rId15"/>
    <p:sldId id="280" r:id="rId16"/>
    <p:sldId id="265" r:id="rId17"/>
    <p:sldId id="266" r:id="rId18"/>
    <p:sldId id="281" r:id="rId19"/>
    <p:sldId id="282" r:id="rId20"/>
    <p:sldId id="283" r:id="rId21"/>
    <p:sldId id="284" r:id="rId22"/>
    <p:sldId id="285" r:id="rId23"/>
    <p:sldId id="286" r:id="rId24"/>
    <p:sldId id="268" r:id="rId25"/>
    <p:sldId id="267" r:id="rId26"/>
    <p:sldId id="269" r:id="rId27"/>
    <p:sldId id="270" r:id="rId28"/>
    <p:sldId id="271" r:id="rId29"/>
    <p:sldId id="272" r:id="rId30"/>
    <p:sldId id="273" r:id="rId31"/>
    <p:sldId id="274" r:id="rId3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88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539720"/>
            <a:ext cx="19812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39720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10489"/>
            <a:ext cx="6705600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0489"/>
            <a:ext cx="1956046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5979"/>
            <a:ext cx="1676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4299"/>
            <a:ext cx="1981200" cy="4917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5442"/>
            <a:ext cx="6705600" cy="4914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169208"/>
            <a:ext cx="1600201" cy="123444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169208"/>
            <a:ext cx="6324600" cy="123444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4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82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182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13189"/>
            <a:ext cx="8831802" cy="49171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14300"/>
            <a:ext cx="6705600" cy="4914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5867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597914"/>
            <a:ext cx="1673352" cy="2112264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42900"/>
            <a:ext cx="1675660" cy="1255014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13157"/>
            <a:ext cx="1981200" cy="49171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14300"/>
            <a:ext cx="6705600" cy="49149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600200"/>
            <a:ext cx="1676400" cy="222885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45186"/>
            <a:ext cx="1676400" cy="1255014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226228"/>
            <a:ext cx="8831802" cy="378410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4301"/>
            <a:ext cx="8814047" cy="10098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66885"/>
            <a:ext cx="8381260" cy="790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9303"/>
            <a:ext cx="8407893" cy="330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4767263"/>
            <a:ext cx="21336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05954D7-DFD1-4AFD-A3BE-DEB3BC37BF3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4767263"/>
            <a:ext cx="33528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4766310"/>
            <a:ext cx="582966" cy="20574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A5107F-C0A4-4500-A989-28EAB1DE52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1650511"/>
            <a:ext cx="1981200" cy="137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Гурова Валерия Яковлевна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Обновленные ФГОС: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содержательные </a:t>
            </a:r>
            <a:r>
              <a:rPr lang="ru-RU" sz="2000" dirty="0" smtClean="0"/>
              <a:t>и методические аспекты </a:t>
            </a:r>
            <a:br>
              <a:rPr lang="ru-RU" sz="2000" dirty="0" smtClean="0"/>
            </a:br>
            <a:r>
              <a:rPr lang="ru-RU" sz="2000" dirty="0" smtClean="0"/>
              <a:t>изучения литературы. </a:t>
            </a:r>
            <a:br>
              <a:rPr lang="ru-RU" sz="2000" dirty="0" smtClean="0"/>
            </a:br>
            <a:r>
              <a:rPr lang="ru-RU" sz="2000" dirty="0" smtClean="0"/>
              <a:t>Особенности содержания примерной рабочей программы по </a:t>
            </a:r>
            <a:r>
              <a:rPr lang="ru-RU" sz="2000" dirty="0" smtClean="0"/>
              <a:t>литературе</a:t>
            </a:r>
            <a:br>
              <a:rPr lang="ru-RU" sz="2000" dirty="0" smtClean="0"/>
            </a:br>
            <a:r>
              <a:rPr lang="ru-RU" sz="2000" dirty="0" smtClean="0"/>
              <a:t>5- 9 классы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339502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РАЗВИТИЯ ОБРАЗОВАНИЯ</a:t>
            </a:r>
          </a:p>
          <a:p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3435846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обучения и методики преподавания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247172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приобщение </a:t>
            </a:r>
            <a:r>
              <a:rPr lang="ru-RU" dirty="0"/>
              <a:t>школьников к </a:t>
            </a:r>
            <a:r>
              <a:rPr lang="ru-RU" dirty="0" smtClean="0"/>
              <a:t>наследию </a:t>
            </a:r>
            <a:r>
              <a:rPr lang="ru-RU" dirty="0"/>
              <a:t>отечественной и зарубежной классической </a:t>
            </a:r>
            <a:r>
              <a:rPr lang="ru-RU" dirty="0" smtClean="0"/>
              <a:t>литературы и </a:t>
            </a:r>
            <a:r>
              <a:rPr lang="ru-RU" dirty="0"/>
              <a:t>лучшим образцам современной литературы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воспитание уважения </a:t>
            </a:r>
            <a:r>
              <a:rPr lang="ru-RU" dirty="0"/>
              <a:t>к отечественной классике как высочайшему </a:t>
            </a:r>
            <a:r>
              <a:rPr lang="ru-RU" dirty="0" smtClean="0"/>
              <a:t>достижению </a:t>
            </a:r>
            <a:r>
              <a:rPr lang="ru-RU" dirty="0"/>
              <a:t>национальной культуры, способствующей воспитанию </a:t>
            </a:r>
            <a:r>
              <a:rPr lang="ru-RU" dirty="0" smtClean="0"/>
              <a:t>патриотизма</a:t>
            </a:r>
            <a:r>
              <a:rPr lang="ru-RU" dirty="0"/>
              <a:t>, </a:t>
            </a:r>
            <a:r>
              <a:rPr lang="ru-RU" dirty="0" smtClean="0"/>
              <a:t>формирование </a:t>
            </a:r>
            <a:r>
              <a:rPr lang="ru-RU" dirty="0"/>
              <a:t>национально-культурной </a:t>
            </a:r>
            <a:r>
              <a:rPr lang="ru-RU" dirty="0" smtClean="0"/>
              <a:t>идентичности </a:t>
            </a:r>
            <a:r>
              <a:rPr lang="ru-RU" dirty="0"/>
              <a:t>и способности к диалогу культур; </a:t>
            </a:r>
            <a:endParaRPr lang="ru-RU" dirty="0" smtClean="0"/>
          </a:p>
          <a:p>
            <a:r>
              <a:rPr lang="ru-RU" dirty="0" smtClean="0"/>
              <a:t>освоение духовного опыта </a:t>
            </a:r>
            <a:r>
              <a:rPr lang="ru-RU" dirty="0"/>
              <a:t>человечества, национальных и общечеловеческих </a:t>
            </a:r>
            <a:r>
              <a:rPr lang="ru-RU" dirty="0" smtClean="0"/>
              <a:t>культурных </a:t>
            </a:r>
            <a:r>
              <a:rPr lang="ru-RU" dirty="0"/>
              <a:t>традиций и </a:t>
            </a:r>
            <a:r>
              <a:rPr lang="ru-RU" dirty="0" smtClean="0"/>
              <a:t>ценностей, формирование гуманистического </a:t>
            </a:r>
            <a:r>
              <a:rPr lang="ru-RU" dirty="0"/>
              <a:t>мировоззрения.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Задачи , связанные с пониманием литературы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405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развитие обучающихся, формирование </a:t>
            </a:r>
            <a:r>
              <a:rPr lang="ru-RU" dirty="0"/>
              <a:t>их потребности в систематическом </a:t>
            </a:r>
            <a:r>
              <a:rPr lang="ru-RU" dirty="0" smtClean="0"/>
              <a:t>чтении как </a:t>
            </a:r>
            <a:r>
              <a:rPr lang="ru-RU" dirty="0"/>
              <a:t>средстве познания мира и себя в этом мире, </a:t>
            </a:r>
            <a:r>
              <a:rPr lang="ru-RU" dirty="0" smtClean="0"/>
              <a:t>гармонизация </a:t>
            </a:r>
            <a:r>
              <a:rPr lang="ru-RU" dirty="0"/>
              <a:t>отношений человека и </a:t>
            </a:r>
            <a:r>
              <a:rPr lang="ru-RU" dirty="0" smtClean="0"/>
              <a:t>общества;</a:t>
            </a:r>
          </a:p>
          <a:p>
            <a:r>
              <a:rPr lang="ru-RU" dirty="0" smtClean="0"/>
              <a:t>ориентация </a:t>
            </a:r>
            <a:r>
              <a:rPr lang="ru-RU" dirty="0"/>
              <a:t>на </a:t>
            </a:r>
            <a:r>
              <a:rPr lang="ru-RU" dirty="0" smtClean="0"/>
              <a:t>воспитание </a:t>
            </a:r>
            <a:r>
              <a:rPr lang="ru-RU" dirty="0"/>
              <a:t>и развитие мотивации к чтению художественных </a:t>
            </a:r>
            <a:r>
              <a:rPr lang="ru-RU" dirty="0" smtClean="0"/>
              <a:t>произведений</a:t>
            </a:r>
            <a:r>
              <a:rPr lang="ru-RU" dirty="0"/>
              <a:t>, как изучаемых на уроках, так и прочитанных </a:t>
            </a:r>
            <a:r>
              <a:rPr lang="ru-RU" dirty="0" smtClean="0"/>
              <a:t>самостоятельно</a:t>
            </a:r>
            <a:r>
              <a:rPr lang="ru-RU" dirty="0"/>
              <a:t>, что способствует накоплению позитивного </a:t>
            </a:r>
            <a:r>
              <a:rPr lang="ru-RU" dirty="0" smtClean="0"/>
              <a:t>опыта;</a:t>
            </a:r>
            <a:endParaRPr lang="ru-RU" dirty="0"/>
          </a:p>
          <a:p>
            <a:r>
              <a:rPr lang="ru-RU" dirty="0"/>
              <a:t>освоения литературных произведений, в том числе в </a:t>
            </a:r>
            <a:r>
              <a:rPr lang="ru-RU" dirty="0" smtClean="0"/>
              <a:t>процессе участия </a:t>
            </a:r>
            <a:r>
              <a:rPr lang="ru-RU" dirty="0"/>
              <a:t>в различных мероприятиях, посвящённых </a:t>
            </a:r>
            <a:r>
              <a:rPr lang="ru-RU" dirty="0" smtClean="0"/>
              <a:t>литературе, чтению</a:t>
            </a:r>
            <a:r>
              <a:rPr lang="ru-RU" dirty="0"/>
              <a:t>, книжной </a:t>
            </a:r>
            <a:r>
              <a:rPr lang="ru-RU" dirty="0" smtClean="0"/>
              <a:t>культуре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Задачи, связанные с осознанием значимости чтения и </a:t>
            </a:r>
            <a:r>
              <a:rPr lang="ru-RU" sz="2000" dirty="0" smtClean="0"/>
              <a:t>изучения </a:t>
            </a:r>
            <a:r>
              <a:rPr lang="ru-RU" sz="2000" dirty="0"/>
              <a:t>литературы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90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умений </a:t>
            </a:r>
            <a:r>
              <a:rPr lang="ru-RU" dirty="0"/>
              <a:t>воспринимать, анализировать, критически </a:t>
            </a:r>
            <a:r>
              <a:rPr lang="ru-RU" dirty="0" smtClean="0"/>
              <a:t>оценивать и </a:t>
            </a:r>
            <a:r>
              <a:rPr lang="ru-RU" dirty="0"/>
              <a:t>интерпретировать </a:t>
            </a:r>
            <a:r>
              <a:rPr lang="ru-RU" dirty="0" smtClean="0"/>
              <a:t>прочитанное;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 школьников системы знаний о литературе как </a:t>
            </a:r>
            <a:r>
              <a:rPr lang="ru-RU" dirty="0" smtClean="0"/>
              <a:t>искусстве слова</a:t>
            </a:r>
            <a:r>
              <a:rPr lang="ru-RU" dirty="0"/>
              <a:t>, в том числе основных теоретико- и </a:t>
            </a:r>
            <a:r>
              <a:rPr lang="ru-RU" dirty="0" smtClean="0"/>
              <a:t>историко-литературных </a:t>
            </a:r>
            <a:r>
              <a:rPr lang="ru-RU" dirty="0"/>
              <a:t>знаний, необходимых для понимания, анализа и </a:t>
            </a:r>
            <a:r>
              <a:rPr lang="ru-RU" dirty="0" smtClean="0"/>
              <a:t>интерпретации </a:t>
            </a:r>
            <a:r>
              <a:rPr lang="ru-RU" dirty="0"/>
              <a:t>художественных произведений, умения </a:t>
            </a:r>
            <a:r>
              <a:rPr lang="ru-RU" dirty="0" smtClean="0"/>
              <a:t>воспринимать их </a:t>
            </a:r>
            <a:r>
              <a:rPr lang="ru-RU" dirty="0"/>
              <a:t>в историко-культурном контексте, сопоставлять с </a:t>
            </a:r>
            <a:r>
              <a:rPr lang="ru-RU" dirty="0" smtClean="0"/>
              <a:t>произведениями </a:t>
            </a:r>
            <a:r>
              <a:rPr lang="ru-RU" dirty="0"/>
              <a:t>других видов искусства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развитие читательских </a:t>
            </a:r>
            <a:r>
              <a:rPr lang="ru-RU" dirty="0" smtClean="0"/>
              <a:t>умений, творческих </a:t>
            </a:r>
            <a:r>
              <a:rPr lang="ru-RU" dirty="0"/>
              <a:t>способностей, эстетического вкуса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Задачи, связанные с воспитанием квалифицированного </a:t>
            </a:r>
            <a:r>
              <a:rPr lang="ru-RU" sz="2400" dirty="0" smtClean="0"/>
              <a:t>читателя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507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выдающихся </a:t>
            </a:r>
            <a:r>
              <a:rPr lang="ru-RU" dirty="0"/>
              <a:t>произведений отечественной культуры, </a:t>
            </a:r>
            <a:r>
              <a:rPr lang="ru-RU" dirty="0" smtClean="0"/>
              <a:t>культуры своего </a:t>
            </a:r>
            <a:r>
              <a:rPr lang="ru-RU" dirty="0"/>
              <a:t>народа, мировой культуры, направлены на </a:t>
            </a:r>
            <a:r>
              <a:rPr lang="ru-RU" dirty="0" smtClean="0"/>
              <a:t>совершенствование </a:t>
            </a:r>
            <a:r>
              <a:rPr lang="ru-RU" dirty="0"/>
              <a:t>речи школьников на примере высоких образцов </a:t>
            </a:r>
            <a:r>
              <a:rPr lang="ru-RU" dirty="0" smtClean="0"/>
              <a:t>художественной </a:t>
            </a:r>
            <a:r>
              <a:rPr lang="ru-RU" dirty="0"/>
              <a:t>литературы и умений создавать разные виды </a:t>
            </a:r>
            <a:r>
              <a:rPr lang="ru-RU" dirty="0" smtClean="0"/>
              <a:t>устных </a:t>
            </a:r>
            <a:r>
              <a:rPr lang="ru-RU" dirty="0"/>
              <a:t>и письменных высказываний, редактировать </a:t>
            </a:r>
            <a:r>
              <a:rPr lang="ru-RU" dirty="0" smtClean="0"/>
              <a:t>их;</a:t>
            </a:r>
          </a:p>
          <a:p>
            <a:r>
              <a:rPr lang="ru-RU" dirty="0" smtClean="0"/>
              <a:t>обучение выразительному чтению </a:t>
            </a:r>
            <a:r>
              <a:rPr lang="ru-RU" dirty="0"/>
              <a:t>произведения, в том числе наизусть, </a:t>
            </a:r>
            <a:r>
              <a:rPr lang="ru-RU" dirty="0" smtClean="0"/>
              <a:t>владению </a:t>
            </a:r>
            <a:r>
              <a:rPr lang="ru-RU" dirty="0"/>
              <a:t>различными видами пересказа, </a:t>
            </a:r>
            <a:r>
              <a:rPr lang="ru-RU" dirty="0" smtClean="0"/>
              <a:t>участию </a:t>
            </a:r>
            <a:r>
              <a:rPr lang="ru-RU" dirty="0"/>
              <a:t>в учебном </a:t>
            </a:r>
            <a:r>
              <a:rPr lang="ru-RU" dirty="0" smtClean="0"/>
              <a:t>диалоге</a:t>
            </a:r>
            <a:r>
              <a:rPr lang="ru-RU" dirty="0"/>
              <a:t>, </a:t>
            </a:r>
            <a:r>
              <a:rPr lang="ru-RU" dirty="0" smtClean="0"/>
              <a:t>адекватному восприятию чужой точки </a:t>
            </a:r>
            <a:r>
              <a:rPr lang="ru-RU" dirty="0"/>
              <a:t>зрения и </a:t>
            </a:r>
            <a:r>
              <a:rPr lang="ru-RU" dirty="0" smtClean="0"/>
              <a:t>аргументированному отстаиванию своей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Задачи, связанные с осознанием обучающимися </a:t>
            </a:r>
            <a:r>
              <a:rPr lang="ru-RU" sz="2000" dirty="0" smtClean="0"/>
              <a:t>коммуникативно-эстетических </a:t>
            </a:r>
            <a:r>
              <a:rPr lang="ru-RU" sz="2000" dirty="0"/>
              <a:t>возможностей языка</a:t>
            </a:r>
          </a:p>
        </p:txBody>
      </p:sp>
    </p:spTree>
    <p:extLst>
      <p:ext uri="{BB962C8B-B14F-4D97-AF65-F5344CB8AC3E}">
        <p14:creationId xmlns:p14="http://schemas.microsoft.com/office/powerpoint/2010/main" val="1847162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планируемые </a:t>
            </a:r>
            <a:r>
              <a:rPr lang="ru-RU" dirty="0"/>
              <a:t>результаты освоения примерной рабочей программы (личностные, </a:t>
            </a:r>
            <a:r>
              <a:rPr lang="ru-RU" dirty="0" err="1"/>
              <a:t>метапредметные</a:t>
            </a:r>
            <a:r>
              <a:rPr lang="ru-RU" dirty="0"/>
              <a:t>, предметные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тематическое </a:t>
            </a:r>
            <a:r>
              <a:rPr lang="ru-RU" dirty="0" smtClean="0"/>
              <a:t>планирование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Структура примерной рабочей программы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по </a:t>
            </a:r>
            <a:r>
              <a:rPr lang="ru-RU" sz="2000" b="1" dirty="0"/>
              <a:t>литературе </a:t>
            </a:r>
          </a:p>
        </p:txBody>
      </p:sp>
    </p:spTree>
    <p:extLst>
      <p:ext uri="{BB962C8B-B14F-4D97-AF65-F5344CB8AC3E}">
        <p14:creationId xmlns:p14="http://schemas.microsoft.com/office/powerpoint/2010/main" val="427559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Предмет «Литература» входит в предметную область «</a:t>
            </a:r>
            <a:r>
              <a:rPr lang="ru-RU" dirty="0" smtClean="0"/>
              <a:t>Русский </a:t>
            </a:r>
            <a:r>
              <a:rPr lang="ru-RU" dirty="0"/>
              <a:t>язык и литература» и является обязательным для </a:t>
            </a:r>
            <a:r>
              <a:rPr lang="ru-RU" dirty="0" smtClean="0"/>
              <a:t>изучения</a:t>
            </a:r>
            <a:r>
              <a:rPr lang="ru-RU" dirty="0"/>
              <a:t>. Предмет «Литература» преемственен по отношению </a:t>
            </a:r>
            <a:r>
              <a:rPr lang="ru-RU" dirty="0" smtClean="0"/>
              <a:t>к предмету </a:t>
            </a:r>
            <a:r>
              <a:rPr lang="ru-RU" dirty="0"/>
              <a:t>«Литературное чтение».</a:t>
            </a:r>
          </a:p>
          <a:p>
            <a:r>
              <a:rPr lang="ru-RU" dirty="0"/>
              <a:t>В 5, 6, 9 классах на изучение предмета отводится 3 часа в </a:t>
            </a:r>
            <a:r>
              <a:rPr lang="ru-RU" dirty="0" smtClean="0"/>
              <a:t>неделю</a:t>
            </a:r>
            <a:r>
              <a:rPr lang="ru-RU" dirty="0"/>
              <a:t>, в 7 и 8 классах — 2 часа в неделю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Суммарно изучение </a:t>
            </a:r>
            <a:r>
              <a:rPr lang="ru-RU" dirty="0" smtClean="0"/>
              <a:t>литературы </a:t>
            </a:r>
            <a:r>
              <a:rPr lang="ru-RU" dirty="0"/>
              <a:t>в основной школе по программам основного </a:t>
            </a:r>
            <a:r>
              <a:rPr lang="ru-RU" dirty="0" smtClean="0"/>
              <a:t>общего образования </a:t>
            </a:r>
            <a:r>
              <a:rPr lang="ru-RU" dirty="0"/>
              <a:t>рассчитано на 442 часа в соответствии со всеми </a:t>
            </a:r>
            <a:r>
              <a:rPr lang="ru-RU" dirty="0" smtClean="0"/>
              <a:t>вариантами </a:t>
            </a:r>
            <a:r>
              <a:rPr lang="ru-RU" dirty="0"/>
              <a:t>учебных планов.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МЕСТО УЧЕБНОГО ПРЕДМЕТА «ЛИТЕРАТУРА»</a:t>
            </a:r>
            <a:br>
              <a:rPr lang="ru-RU" sz="2400" dirty="0"/>
            </a:br>
            <a:r>
              <a:rPr lang="ru-RU" sz="2400" dirty="0"/>
              <a:t>В УЧЕБНОМ ПЛАНЕ</a:t>
            </a:r>
          </a:p>
        </p:txBody>
      </p:sp>
    </p:spTree>
    <p:extLst>
      <p:ext uri="{BB962C8B-B14F-4D97-AF65-F5344CB8AC3E}">
        <p14:creationId xmlns:p14="http://schemas.microsoft.com/office/powerpoint/2010/main" val="2479090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5–8 </a:t>
            </a:r>
            <a:r>
              <a:rPr lang="ru-RU" dirty="0" smtClean="0"/>
              <a:t>класс - от </a:t>
            </a:r>
            <a:r>
              <a:rPr lang="ru-RU" dirty="0"/>
              <a:t>фольклора или древнерусской литературы до литературы ХХ–ХХI </a:t>
            </a:r>
            <a:r>
              <a:rPr lang="ru-RU" dirty="0" smtClean="0"/>
              <a:t>века</a:t>
            </a:r>
          </a:p>
          <a:p>
            <a:r>
              <a:rPr lang="ru-RU" dirty="0" smtClean="0"/>
              <a:t>9 класс </a:t>
            </a:r>
            <a:r>
              <a:rPr lang="ru-RU" dirty="0"/>
              <a:t>— от древнерусской литературы до литературы второй половины ХIХ </a:t>
            </a:r>
            <a:r>
              <a:rPr lang="ru-RU" dirty="0" smtClean="0"/>
              <a:t>века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Содержание курса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304096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854197"/>
          </a:xfrm>
        </p:spPr>
        <p:txBody>
          <a:bodyPr>
            <a:normAutofit fontScale="85000" lnSpcReduction="10000"/>
          </a:bodyPr>
          <a:lstStyle/>
          <a:p>
            <a:pPr marL="342900" indent="-342900"/>
            <a:r>
              <a:rPr lang="ru-RU" dirty="0" smtClean="0"/>
              <a:t>Литература второй половины XX </a:t>
            </a:r>
            <a:r>
              <a:rPr lang="ru-RU" dirty="0" smtClean="0"/>
              <a:t>века. </a:t>
            </a:r>
            <a:r>
              <a:rPr lang="ru-RU" dirty="0" smtClean="0"/>
              <a:t>В. М. Шукшин. Рассказы. (один по выбору). Например, «Чудик», «Стенька Разин», «Критики» и др. </a:t>
            </a:r>
          </a:p>
          <a:p>
            <a:pPr marL="342900" indent="-342900"/>
            <a:r>
              <a:rPr lang="ru-RU" dirty="0" smtClean="0"/>
              <a:t>Стихотворения отечественных поэтов XX–XXI веков (не менее четырех стихотворений двух поэтов). Например, стихотворения М. И. Цветаевой, Е. А. Евтушенко, Б. А. Ахмадулиной, Ю. Д. </a:t>
            </a:r>
            <a:r>
              <a:rPr lang="ru-RU" dirty="0" err="1" smtClean="0"/>
              <a:t>Левитанского</a:t>
            </a:r>
            <a:r>
              <a:rPr lang="ru-RU" dirty="0" smtClean="0"/>
              <a:t> и др. </a:t>
            </a:r>
          </a:p>
          <a:p>
            <a:pPr marL="342900" indent="-342900"/>
            <a:r>
              <a:rPr lang="ru-RU" dirty="0" smtClean="0"/>
              <a:t>Произведения отечественных прозаиков второй половины XX–XXI веков (не менее двух). Например, Ф. А. Абрамова, В. П. Астафьева, В. И. Белова, Ф. А. Искандера и др. </a:t>
            </a:r>
          </a:p>
          <a:p>
            <a:pPr marL="342900" indent="-342900"/>
            <a:r>
              <a:rPr lang="ru-RU" dirty="0" smtClean="0"/>
              <a:t>Тема взаимоотношения поколений, становления человека, выбора им жизненного пути (не менее двух произведений современных отечественных и зарубежных писателей): например, Л. Л. Волкова «Всем выйти из кадра», Т. В. Михеева «Легкие горы», У. </a:t>
            </a:r>
            <a:r>
              <a:rPr lang="ru-RU" dirty="0" err="1" smtClean="0"/>
              <a:t>Старк</a:t>
            </a:r>
            <a:r>
              <a:rPr lang="ru-RU" dirty="0" smtClean="0"/>
              <a:t> «Умеешь ли ты свистеть, </a:t>
            </a:r>
            <a:r>
              <a:rPr lang="ru-RU" dirty="0" err="1" smtClean="0"/>
              <a:t>Йоханна</a:t>
            </a:r>
            <a:r>
              <a:rPr lang="ru-RU" dirty="0" smtClean="0"/>
              <a:t>?» и другие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Фрагмент содержания. 7 </a:t>
            </a:r>
            <a:r>
              <a:rPr lang="ru-RU" sz="1800" dirty="0" smtClean="0"/>
              <a:t>класс.</a:t>
            </a:r>
            <a:br>
              <a:rPr lang="ru-RU" sz="1800" dirty="0" smtClean="0"/>
            </a:br>
            <a:r>
              <a:rPr lang="ru-RU" sz="1800" dirty="0" smtClean="0"/>
              <a:t>Из </a:t>
            </a:r>
            <a:r>
              <a:rPr lang="ru-RU" sz="1800" dirty="0"/>
              <a:t>«Примерной рабочей программы основного общего образования</a:t>
            </a:r>
            <a:r>
              <a:rPr lang="ru-RU" sz="1800" dirty="0" smtClean="0"/>
              <a:t>. Литература»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9457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гражданское воспитание</a:t>
            </a:r>
          </a:p>
          <a:p>
            <a:r>
              <a:rPr lang="ru-RU" dirty="0" smtClean="0"/>
              <a:t>патриотическое воспитание</a:t>
            </a:r>
          </a:p>
          <a:p>
            <a:r>
              <a:rPr lang="ru-RU" dirty="0" smtClean="0"/>
              <a:t>духовно-нравственное воспитание</a:t>
            </a:r>
          </a:p>
          <a:p>
            <a:r>
              <a:rPr lang="ru-RU" dirty="0" smtClean="0"/>
              <a:t>эстетическое воспитание</a:t>
            </a:r>
          </a:p>
          <a:p>
            <a:r>
              <a:rPr lang="ru-RU" dirty="0" smtClean="0"/>
              <a:t>физическое воспитание, формирование </a:t>
            </a:r>
            <a:r>
              <a:rPr lang="ru-RU" dirty="0"/>
              <a:t>культуры </a:t>
            </a:r>
            <a:r>
              <a:rPr lang="ru-RU" dirty="0" smtClean="0"/>
              <a:t>здоровья и </a:t>
            </a:r>
            <a:r>
              <a:rPr lang="ru-RU" dirty="0"/>
              <a:t>эмоционального </a:t>
            </a:r>
            <a:r>
              <a:rPr lang="ru-RU" dirty="0" smtClean="0"/>
              <a:t>благополучия</a:t>
            </a:r>
          </a:p>
          <a:p>
            <a:r>
              <a:rPr lang="ru-RU" dirty="0" smtClean="0"/>
              <a:t>трудовое воспитание</a:t>
            </a:r>
          </a:p>
          <a:p>
            <a:r>
              <a:rPr lang="ru-RU" dirty="0" smtClean="0"/>
              <a:t>экологическое воспитание</a:t>
            </a:r>
          </a:p>
          <a:p>
            <a:r>
              <a:rPr lang="ru-RU" dirty="0" smtClean="0"/>
              <a:t>ценность </a:t>
            </a:r>
            <a:r>
              <a:rPr lang="ru-RU" dirty="0"/>
              <a:t>научного познания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Личностные </a:t>
            </a:r>
            <a:r>
              <a:rPr lang="ru-RU" sz="2000" dirty="0" smtClean="0"/>
              <a:t>результаты по литературе</a:t>
            </a:r>
            <a:br>
              <a:rPr lang="ru-RU" sz="2000" dirty="0" smtClean="0"/>
            </a:br>
            <a:r>
              <a:rPr lang="ru-RU" sz="2000" dirty="0" smtClean="0"/>
              <a:t>реализация основных направлений воспитательной деятельности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8048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овладение </a:t>
            </a:r>
            <a:r>
              <a:rPr lang="ru-RU" dirty="0"/>
              <a:t>универсальными учебными </a:t>
            </a:r>
            <a:r>
              <a:rPr lang="ru-RU" dirty="0" smtClean="0"/>
              <a:t>познавательными действиями: базовые </a:t>
            </a:r>
            <a:r>
              <a:rPr lang="ru-RU" dirty="0"/>
              <a:t>логические </a:t>
            </a:r>
            <a:r>
              <a:rPr lang="ru-RU" dirty="0" smtClean="0"/>
              <a:t>действия, базовые </a:t>
            </a:r>
            <a:r>
              <a:rPr lang="ru-RU" dirty="0"/>
              <a:t>исследовательские </a:t>
            </a:r>
            <a:r>
              <a:rPr lang="ru-RU" dirty="0" smtClean="0"/>
              <a:t>действия, работа </a:t>
            </a:r>
            <a:r>
              <a:rPr lang="ru-RU" dirty="0"/>
              <a:t>с </a:t>
            </a:r>
            <a:r>
              <a:rPr lang="ru-RU" dirty="0" smtClean="0"/>
              <a:t>информацией;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универсальными учебными </a:t>
            </a:r>
            <a:r>
              <a:rPr lang="ru-RU" dirty="0" smtClean="0"/>
              <a:t>коммуникативными действиям: общение, совместная деятельность;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универсальными учебными </a:t>
            </a:r>
            <a:r>
              <a:rPr lang="ru-RU" dirty="0" smtClean="0"/>
              <a:t>регулятивными действиями: самоорганизация, самоконтроль, эмоциональный интеллект, принятие себя и других.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Метапредметные</a:t>
            </a:r>
            <a:r>
              <a:rPr lang="ru-RU" sz="2800" dirty="0"/>
              <a:t> </a:t>
            </a:r>
            <a:r>
              <a:rPr lang="ru-RU" sz="2800" dirty="0" smtClean="0"/>
              <a:t>результаты по литературе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4558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обеспечение достижений </a:t>
            </a:r>
            <a:r>
              <a:rPr lang="ru-RU" dirty="0"/>
              <a:t>целей основного общего образования, его </a:t>
            </a:r>
            <a:r>
              <a:rPr lang="ru-RU" dirty="0" smtClean="0"/>
              <a:t>высокого качества, </a:t>
            </a:r>
            <a:r>
              <a:rPr lang="ru-RU" dirty="0"/>
              <a:t>доступность и открытость для обучающихся, их родителей (законных представителей) и всего общества, личностное развитие и воспитание обучающихся; </a:t>
            </a:r>
          </a:p>
          <a:p>
            <a:r>
              <a:rPr lang="ru-RU" dirty="0" smtClean="0"/>
              <a:t>гарантия охраны </a:t>
            </a:r>
            <a:r>
              <a:rPr lang="ru-RU" dirty="0"/>
              <a:t>и </a:t>
            </a:r>
            <a:r>
              <a:rPr lang="ru-RU" dirty="0" smtClean="0"/>
              <a:t>укрепления </a:t>
            </a:r>
            <a:r>
              <a:rPr lang="ru-RU" dirty="0"/>
              <a:t>физического, психологического и социального здоровья обучающихся; </a:t>
            </a:r>
          </a:p>
          <a:p>
            <a:r>
              <a:rPr lang="ru-RU" dirty="0" smtClean="0"/>
              <a:t>преемственность </a:t>
            </a:r>
            <a:r>
              <a:rPr lang="ru-RU" dirty="0"/>
              <a:t>по отношению к начальному общему образованию и </a:t>
            </a:r>
            <a:r>
              <a:rPr lang="ru-RU" dirty="0" smtClean="0"/>
              <a:t>учет особенностей </a:t>
            </a:r>
            <a:r>
              <a:rPr lang="ru-RU" dirty="0"/>
              <a:t>организации основного общего образования, а также </a:t>
            </a:r>
            <a:r>
              <a:rPr lang="ru-RU" dirty="0" smtClean="0"/>
              <a:t>специфики </a:t>
            </a:r>
            <a:r>
              <a:rPr lang="ru-RU" dirty="0"/>
              <a:t>возрастного психофизического развития обучающихся при получении основного общего образования.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Требования к условиям реализации основной образовательной программы основного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987216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понимание духовно-нравственной и культурной </a:t>
            </a:r>
            <a:r>
              <a:rPr lang="ru-RU" dirty="0" smtClean="0"/>
              <a:t>ценности литературы </a:t>
            </a:r>
            <a:r>
              <a:rPr lang="ru-RU" dirty="0"/>
              <a:t>и её роли в формировании гражданственности и </a:t>
            </a:r>
            <a:r>
              <a:rPr lang="ru-RU" dirty="0" smtClean="0"/>
              <a:t>патриотизма</a:t>
            </a:r>
            <a:r>
              <a:rPr lang="ru-RU" dirty="0"/>
              <a:t>, укреплении единства многонационального </a:t>
            </a:r>
            <a:r>
              <a:rPr lang="ru-RU" dirty="0" smtClean="0"/>
              <a:t>народа Российской </a:t>
            </a:r>
            <a:r>
              <a:rPr lang="ru-RU" dirty="0"/>
              <a:t>Федерации;</a:t>
            </a:r>
          </a:p>
          <a:p>
            <a:r>
              <a:rPr lang="ru-RU" dirty="0" smtClean="0"/>
              <a:t>понимание </a:t>
            </a:r>
            <a:r>
              <a:rPr lang="ru-RU" dirty="0"/>
              <a:t>специфики литературы как вида </a:t>
            </a:r>
            <a:r>
              <a:rPr lang="ru-RU" dirty="0" smtClean="0"/>
              <a:t>искусства, принципиальных </a:t>
            </a:r>
            <a:r>
              <a:rPr lang="ru-RU" dirty="0"/>
              <a:t>отличий художественного текста от </a:t>
            </a:r>
            <a:r>
              <a:rPr lang="ru-RU" dirty="0" smtClean="0"/>
              <a:t>текста научного</a:t>
            </a:r>
            <a:r>
              <a:rPr lang="ru-RU" dirty="0"/>
              <a:t>, делового, публицистического;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умениями эстетического и смыслового </a:t>
            </a:r>
            <a:r>
              <a:rPr lang="ru-RU" dirty="0" smtClean="0"/>
              <a:t>анализа произведений </a:t>
            </a:r>
            <a:r>
              <a:rPr lang="ru-RU" dirty="0"/>
              <a:t>устного народного творчества и </a:t>
            </a:r>
            <a:r>
              <a:rPr lang="ru-RU" dirty="0" smtClean="0"/>
              <a:t>художественной литературы</a:t>
            </a:r>
            <a:r>
              <a:rPr lang="ru-RU" dirty="0"/>
              <a:t>, умениями воспринимать, анализировать, </a:t>
            </a:r>
            <a:r>
              <a:rPr lang="ru-RU" dirty="0" smtClean="0"/>
              <a:t>интерпретировать </a:t>
            </a:r>
            <a:r>
              <a:rPr lang="ru-RU" dirty="0"/>
              <a:t>и оценивать прочитанное, понимать </a:t>
            </a:r>
            <a:r>
              <a:rPr lang="ru-RU" dirty="0" smtClean="0"/>
              <a:t>художественную </a:t>
            </a:r>
            <a:r>
              <a:rPr lang="ru-RU" dirty="0"/>
              <a:t>картину мира, отражённую в литературных </a:t>
            </a:r>
            <a:r>
              <a:rPr lang="ru-RU" dirty="0" smtClean="0"/>
              <a:t>произведениях</a:t>
            </a:r>
            <a:r>
              <a:rPr lang="ru-RU" dirty="0"/>
              <a:t>, с учётом неоднозначности заложенных в них </a:t>
            </a:r>
            <a:r>
              <a:rPr lang="ru-RU" dirty="0" smtClean="0"/>
              <a:t>художественных </a:t>
            </a:r>
            <a:r>
              <a:rPr lang="ru-RU" dirty="0"/>
              <a:t>смыслов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Предметные результаты </a:t>
            </a:r>
            <a:r>
              <a:rPr lang="ru-RU" sz="2400" dirty="0" smtClean="0"/>
              <a:t>по литературе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9841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совершенствование </a:t>
            </a:r>
            <a:r>
              <a:rPr lang="ru-RU" dirty="0"/>
              <a:t>умения выразительно (с учётом </a:t>
            </a:r>
            <a:r>
              <a:rPr lang="ru-RU" dirty="0" smtClean="0"/>
              <a:t>индивидуальных </a:t>
            </a:r>
            <a:r>
              <a:rPr lang="ru-RU" dirty="0"/>
              <a:t>особенностей обучающихся) читать, в том </a:t>
            </a:r>
            <a:r>
              <a:rPr lang="ru-RU" dirty="0" smtClean="0"/>
              <a:t>числе наизусть</a:t>
            </a:r>
            <a:r>
              <a:rPr lang="ru-RU" dirty="0"/>
              <a:t>, не менее 12 произведений и / или фрагментов;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умением пересказывать прочитанное </a:t>
            </a:r>
            <a:r>
              <a:rPr lang="ru-RU" dirty="0" smtClean="0"/>
              <a:t>произведение</a:t>
            </a:r>
            <a:r>
              <a:rPr lang="ru-RU" dirty="0"/>
              <a:t>, используя подробный, сжатый, выборочный, </a:t>
            </a:r>
            <a:r>
              <a:rPr lang="ru-RU" dirty="0" smtClean="0"/>
              <a:t>творческий пересказ</a:t>
            </a:r>
            <a:r>
              <a:rPr lang="ru-RU" dirty="0"/>
              <a:t>, отвечать на вопросы по прочитанному </a:t>
            </a:r>
            <a:r>
              <a:rPr lang="ru-RU" dirty="0" smtClean="0"/>
              <a:t>произведению и </a:t>
            </a:r>
            <a:r>
              <a:rPr lang="ru-RU" dirty="0"/>
              <a:t>формулировать вопросы к тексту;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умения участвовать в диалоге о прочитанном </a:t>
            </a:r>
            <a:r>
              <a:rPr lang="ru-RU" dirty="0" smtClean="0"/>
              <a:t>произведении</a:t>
            </a:r>
            <a:r>
              <a:rPr lang="ru-RU" dirty="0"/>
              <a:t>, в дискуссии на литературные темы, соотносить </a:t>
            </a:r>
            <a:r>
              <a:rPr lang="ru-RU" dirty="0" smtClean="0"/>
              <a:t>собственную </a:t>
            </a:r>
            <a:r>
              <a:rPr lang="ru-RU" dirty="0"/>
              <a:t>позицию с позицией автора и мнениями </a:t>
            </a:r>
            <a:r>
              <a:rPr lang="ru-RU" dirty="0" smtClean="0"/>
              <a:t>участников дискуссии, </a:t>
            </a:r>
            <a:r>
              <a:rPr lang="ru-RU" dirty="0"/>
              <a:t>давать аргументированную оценку прочитанному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Предметные результаты по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193894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совершенствование </a:t>
            </a:r>
            <a:r>
              <a:rPr lang="ru-RU" dirty="0"/>
              <a:t>умения создавать устные и </a:t>
            </a:r>
            <a:r>
              <a:rPr lang="ru-RU" dirty="0" smtClean="0"/>
              <a:t>письменные высказывания </a:t>
            </a:r>
            <a:r>
              <a:rPr lang="ru-RU" dirty="0"/>
              <a:t>разных жанров, писать </a:t>
            </a:r>
            <a:r>
              <a:rPr lang="ru-RU" dirty="0" smtClean="0"/>
              <a:t>сочинение-рассуждение по </a:t>
            </a:r>
            <a:r>
              <a:rPr lang="ru-RU" dirty="0"/>
              <a:t>заданной теме с опорой на прочитанные произведения (не </a:t>
            </a:r>
            <a:r>
              <a:rPr lang="ru-RU" dirty="0" smtClean="0"/>
              <a:t>менее </a:t>
            </a:r>
            <a:r>
              <a:rPr lang="ru-RU" dirty="0"/>
              <a:t>250 слов), аннотацию, отзыв, рецензию; </a:t>
            </a:r>
            <a:r>
              <a:rPr lang="ru-RU" dirty="0" smtClean="0"/>
              <a:t>применять различные </a:t>
            </a:r>
            <a:r>
              <a:rPr lang="ru-RU" dirty="0"/>
              <a:t>виды цитирования; делать ссылки на источник </a:t>
            </a:r>
            <a:r>
              <a:rPr lang="ru-RU" dirty="0" smtClean="0"/>
              <a:t>информации</a:t>
            </a:r>
            <a:r>
              <a:rPr lang="ru-RU" dirty="0"/>
              <a:t>; редактировать собственные и чужие письменные тексты;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умениями самостоятельной интерпретации </a:t>
            </a:r>
            <a:r>
              <a:rPr lang="ru-RU" dirty="0" smtClean="0"/>
              <a:t>и оценки </a:t>
            </a:r>
            <a:r>
              <a:rPr lang="ru-RU" dirty="0"/>
              <a:t>текстуально изученных художественных </a:t>
            </a:r>
            <a:r>
              <a:rPr lang="ru-RU" dirty="0" smtClean="0"/>
              <a:t>произведений древнерусской</a:t>
            </a:r>
            <a:r>
              <a:rPr lang="ru-RU" dirty="0"/>
              <a:t>, классической русской и зарубежной </a:t>
            </a:r>
            <a:r>
              <a:rPr lang="ru-RU" dirty="0" smtClean="0"/>
              <a:t>литературы </a:t>
            </a:r>
            <a:r>
              <a:rPr lang="ru-RU" dirty="0"/>
              <a:t>и современных авторов (в том числе с использованием </a:t>
            </a:r>
            <a:r>
              <a:rPr lang="ru-RU" dirty="0" smtClean="0"/>
              <a:t>методов </a:t>
            </a:r>
            <a:r>
              <a:rPr lang="ru-RU" dirty="0"/>
              <a:t>смыслового чтения и эстетического анализа)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Предметные результаты по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1849490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понимание важности чтения и изучения произведений </a:t>
            </a:r>
            <a:r>
              <a:rPr lang="ru-RU" dirty="0" smtClean="0"/>
              <a:t>устного </a:t>
            </a:r>
            <a:r>
              <a:rPr lang="ru-RU" dirty="0"/>
              <a:t>народного творчества и художественной литературы </a:t>
            </a:r>
            <a:r>
              <a:rPr lang="ru-RU" dirty="0" smtClean="0"/>
              <a:t>как способа </a:t>
            </a:r>
            <a:r>
              <a:rPr lang="ru-RU" dirty="0"/>
              <a:t>познания мира, источника эмоциональных и </a:t>
            </a:r>
            <a:r>
              <a:rPr lang="ru-RU" dirty="0" smtClean="0"/>
              <a:t>эстетических </a:t>
            </a:r>
            <a:r>
              <a:rPr lang="ru-RU" dirty="0"/>
              <a:t>впечатлений, а также средства собственного развития;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умения планировать собственное досуговое </a:t>
            </a:r>
            <a:r>
              <a:rPr lang="ru-RU" dirty="0" smtClean="0"/>
              <a:t>чтение</a:t>
            </a:r>
            <a:r>
              <a:rPr lang="ru-RU" dirty="0"/>
              <a:t>, формировать и обогащать свой круг чтения, в том числе </a:t>
            </a:r>
            <a:r>
              <a:rPr lang="ru-RU" dirty="0" smtClean="0"/>
              <a:t>за счёт </a:t>
            </a:r>
            <a:r>
              <a:rPr lang="ru-RU" dirty="0"/>
              <a:t>произведений современной литературы;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умения участвовать в проектной или </a:t>
            </a:r>
            <a:r>
              <a:rPr lang="ru-RU" dirty="0" smtClean="0"/>
              <a:t>исследовательской </a:t>
            </a:r>
            <a:r>
              <a:rPr lang="ru-RU" dirty="0"/>
              <a:t>деятельности (с приобретением опыта </a:t>
            </a:r>
            <a:r>
              <a:rPr lang="ru-RU" dirty="0" smtClean="0"/>
              <a:t>публичного </a:t>
            </a:r>
            <a:r>
              <a:rPr lang="ru-RU" dirty="0"/>
              <a:t>представления полученных результатов);</a:t>
            </a:r>
          </a:p>
          <a:p>
            <a:r>
              <a:rPr lang="ru-RU" dirty="0" smtClean="0"/>
              <a:t>овладение </a:t>
            </a:r>
            <a:r>
              <a:rPr lang="ru-RU" dirty="0"/>
              <a:t>умением использовать словари и </a:t>
            </a:r>
            <a:r>
              <a:rPr lang="ru-RU" dirty="0" smtClean="0"/>
              <a:t>справочники, в </a:t>
            </a:r>
            <a:r>
              <a:rPr lang="ru-RU" dirty="0"/>
              <a:t>том числе информационно-справочные системы в </a:t>
            </a:r>
            <a:r>
              <a:rPr lang="ru-RU" dirty="0" smtClean="0"/>
              <a:t>электронной </a:t>
            </a:r>
            <a:r>
              <a:rPr lang="ru-RU" dirty="0"/>
              <a:t>форме, подбирать проверенные источники в </a:t>
            </a:r>
            <a:r>
              <a:rPr lang="ru-RU" dirty="0" smtClean="0"/>
              <a:t>библиотечных фондах</a:t>
            </a:r>
            <a:r>
              <a:rPr lang="ru-RU" dirty="0"/>
              <a:t>, сети Интернет для выполнения учебной задачи; </a:t>
            </a:r>
            <a:r>
              <a:rPr lang="ru-RU" dirty="0" smtClean="0"/>
              <a:t>применять </a:t>
            </a:r>
            <a:r>
              <a:rPr lang="ru-RU" dirty="0"/>
              <a:t>ИКТ, соблюдать правила информационной безопасности.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Предметные результаты по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861885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тематический блок/раздел;</a:t>
            </a:r>
          </a:p>
          <a:p>
            <a:r>
              <a:rPr lang="ru-RU" dirty="0" smtClean="0"/>
              <a:t> основное содержание;</a:t>
            </a:r>
          </a:p>
          <a:p>
            <a:r>
              <a:rPr lang="ru-RU" dirty="0" smtClean="0"/>
              <a:t> основные виды учебной деятельности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Структура тематического планирования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по </a:t>
            </a:r>
            <a:r>
              <a:rPr lang="ru-RU" sz="2000" b="1" dirty="0" smtClean="0"/>
              <a:t>литературе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75392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расчет минимального количества учебных часов на изучение темы или конкретной позиции (творчества автора, произведения или нескольких произведений в обзоре);</a:t>
            </a:r>
          </a:p>
          <a:p>
            <a:r>
              <a:rPr lang="ru-RU" dirty="0" smtClean="0"/>
              <a:t>учебные часы на чтение, изучение и обсуждение произведений, на уроки внеклассного чтения, на итоговые контрольные работы и на резервные уроки, которыми учитель может распорядиться в соответствии с уровнем литературного образования обучающихся, с применяемым в обучении учебно-методическим комплексом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Тематическое планирование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53495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Виды уроков внеклассного/самостоятельного чтения:</a:t>
            </a:r>
          </a:p>
          <a:p>
            <a:pPr marL="342900" indent="-342900"/>
            <a:r>
              <a:rPr lang="ru-RU" dirty="0" smtClean="0"/>
              <a:t>урок-обсуждение </a:t>
            </a:r>
            <a:r>
              <a:rPr lang="ru-RU" dirty="0" smtClean="0"/>
              <a:t>книг, например, «Книги – наши друзья»;</a:t>
            </a:r>
          </a:p>
          <a:p>
            <a:pPr marL="342900" indent="-342900"/>
            <a:r>
              <a:rPr lang="ru-RU" dirty="0" smtClean="0"/>
              <a:t>урок-обзор </a:t>
            </a:r>
            <a:r>
              <a:rPr lang="ru-RU" dirty="0" smtClean="0"/>
              <a:t>«Книжные новинки»;</a:t>
            </a:r>
          </a:p>
          <a:p>
            <a:pPr marL="342900" indent="-342900"/>
            <a:r>
              <a:rPr lang="ru-RU" dirty="0" smtClean="0"/>
              <a:t>урок-реклама </a:t>
            </a:r>
            <a:r>
              <a:rPr lang="ru-RU" dirty="0" smtClean="0"/>
              <a:t>прочитанной книги, например, «Предлагаю прочитать!»;</a:t>
            </a:r>
          </a:p>
          <a:p>
            <a:pPr marL="342900" indent="-342900"/>
            <a:r>
              <a:rPr lang="ru-RU" dirty="0" smtClean="0"/>
              <a:t>урок-портрет </a:t>
            </a:r>
            <a:r>
              <a:rPr lang="ru-RU" dirty="0" smtClean="0"/>
              <a:t>литературного героя, например, «Мой герой»;</a:t>
            </a:r>
          </a:p>
          <a:p>
            <a:pPr marL="342900" indent="-342900"/>
            <a:r>
              <a:rPr lang="ru-RU" dirty="0" smtClean="0"/>
              <a:t>урок-конкурс</a:t>
            </a:r>
            <a:r>
              <a:rPr lang="ru-RU" dirty="0" smtClean="0"/>
              <a:t>, например, «Лучшая книга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Обновление системы внеклассного чтения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675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Предтекстовые</a:t>
            </a:r>
            <a:r>
              <a:rPr lang="ru-RU" dirty="0" smtClean="0"/>
              <a:t> стратегии</a:t>
            </a:r>
          </a:p>
          <a:p>
            <a:r>
              <a:rPr lang="ru-RU" dirty="0" smtClean="0"/>
              <a:t>Рассечение вопроса»</a:t>
            </a:r>
          </a:p>
          <a:p>
            <a:pPr marL="0" indent="0">
              <a:buNone/>
            </a:pPr>
            <a:r>
              <a:rPr lang="ru-RU" dirty="0" smtClean="0"/>
              <a:t>Цель: смысловая догадка о возможном содержании текста на основе его заглавия.</a:t>
            </a:r>
          </a:p>
          <a:p>
            <a:pPr marL="0" indent="0">
              <a:buNone/>
            </a:pPr>
            <a:r>
              <a:rPr lang="ru-RU" dirty="0" smtClean="0"/>
              <a:t>Учитель предлагает ученикам прочитать заглавие текста и предположить, о чем пойдет речь в тексте.</a:t>
            </a:r>
          </a:p>
          <a:p>
            <a:r>
              <a:rPr lang="ru-RU" dirty="0" smtClean="0"/>
              <a:t>«Соревнуемся с писателем»</a:t>
            </a:r>
          </a:p>
          <a:p>
            <a:pPr marL="0" indent="0">
              <a:buNone/>
            </a:pPr>
            <a:r>
              <a:rPr lang="ru-RU" dirty="0" smtClean="0"/>
              <a:t>Цель: мотивирование читателя на прочтение книги, включение механизмов предугадывания содержания произведения.</a:t>
            </a:r>
          </a:p>
          <a:p>
            <a:pPr marL="0" indent="0">
              <a:buNone/>
            </a:pPr>
            <a:r>
              <a:rPr lang="ru-RU" dirty="0" smtClean="0"/>
              <a:t>Ученикам дается установка, например: «Попробуйте спрогнозировать содержание книги, просмотрев иллюстрации». Один ученик предлагает свой вариант сюжета книги, остальные его дополняют.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Применение стратегий чтения на уроках литературы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60931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03598"/>
            <a:ext cx="8407893" cy="3854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Текстовые стратегии</a:t>
            </a:r>
          </a:p>
          <a:p>
            <a:r>
              <a:rPr lang="ru-RU" dirty="0" smtClean="0"/>
              <a:t>Чтение про себя с вопросами</a:t>
            </a:r>
          </a:p>
          <a:p>
            <a:pPr marL="0" indent="0">
              <a:buNone/>
            </a:pPr>
            <a:r>
              <a:rPr lang="ru-RU" dirty="0" smtClean="0"/>
              <a:t>Цель: формирование умений вдумчивого чтения.</a:t>
            </a:r>
          </a:p>
          <a:p>
            <a:pPr marL="0" indent="0">
              <a:buNone/>
            </a:pPr>
            <a:r>
              <a:rPr lang="ru-RU" dirty="0" smtClean="0"/>
              <a:t>Ученик самостоятельно читает текст, фиксируя по ходу чтения вопросы, которые он задал бы автору, ведет своеобразный «диалог с автором».</a:t>
            </a:r>
          </a:p>
          <a:p>
            <a:r>
              <a:rPr lang="ru-RU" dirty="0" smtClean="0"/>
              <a:t>«Чтение с остановками»</a:t>
            </a:r>
          </a:p>
          <a:p>
            <a:pPr marL="0" indent="0">
              <a:buNone/>
            </a:pPr>
            <a:r>
              <a:rPr lang="ru-RU" dirty="0" smtClean="0"/>
              <a:t>Цель: управление процессом осмысления текста во время чтения.</a:t>
            </a:r>
          </a:p>
          <a:p>
            <a:pPr marL="0" indent="0">
              <a:buNone/>
            </a:pPr>
            <a:r>
              <a:rPr lang="ru-RU" dirty="0" smtClean="0"/>
              <a:t>Учитель предлагает работать с текстом в следующем ключе: «Мы будем читать текст с остановками, во время которых вам будут задаваться вопросы.</a:t>
            </a:r>
          </a:p>
          <a:p>
            <a:pPr marL="0" indent="0">
              <a:buNone/>
            </a:pPr>
            <a:r>
              <a:rPr lang="ru-RU" dirty="0" smtClean="0"/>
              <a:t>Одни из них направлены на проверку понимания, другие – на прогноз содержания последующего отрывка».</a:t>
            </a:r>
          </a:p>
          <a:p>
            <a:r>
              <a:rPr lang="ru-RU" dirty="0" smtClean="0"/>
              <a:t>«Дневник двойных записей»</a:t>
            </a:r>
          </a:p>
          <a:p>
            <a:pPr marL="0" indent="0">
              <a:buNone/>
            </a:pPr>
            <a:r>
              <a:rPr lang="ru-RU" dirty="0" smtClean="0"/>
              <a:t>Цель: формирование умений задавать вопросы во время чтения, критически оценивать информацию, сопоставлять прочитанное с собственным опытом.</a:t>
            </a:r>
          </a:p>
          <a:p>
            <a:pPr marL="0" indent="0">
              <a:buNone/>
            </a:pPr>
            <a:r>
              <a:rPr lang="ru-RU" dirty="0" smtClean="0"/>
              <a:t>1. Учитель дает указание учащимся разделить тетрадь на две части.</a:t>
            </a:r>
          </a:p>
          <a:p>
            <a:pPr marL="0" indent="0">
              <a:buNone/>
            </a:pPr>
            <a:r>
              <a:rPr lang="ru-RU" dirty="0" smtClean="0"/>
              <a:t>2. В процессе чтения ученики должны в левой части записать моменты, которые поразили, удивили, напомнили о каких-то фактах, вызвали какие-либо ассоциации; в правой — написать лаконичный комментарий: почему именно этот момент удивил, какие ассоциации вызвал, на какие мысли натолкнул.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Применение стратегий чтения на уроках литературы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88532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Послетекстовые</a:t>
            </a:r>
            <a:r>
              <a:rPr lang="ru-RU" dirty="0" smtClean="0"/>
              <a:t> стратегии</a:t>
            </a:r>
          </a:p>
          <a:p>
            <a:r>
              <a:rPr lang="ru-RU" dirty="0" smtClean="0"/>
              <a:t>«Черты характера».</a:t>
            </a:r>
          </a:p>
          <a:p>
            <a:pPr marL="0" indent="0">
              <a:buNone/>
            </a:pPr>
            <a:r>
              <a:rPr lang="ru-RU" dirty="0" smtClean="0"/>
              <a:t>Цель: обучение интерпретации текста.</a:t>
            </a:r>
          </a:p>
          <a:p>
            <a:pPr marL="0" indent="0">
              <a:buNone/>
            </a:pPr>
            <a:r>
              <a:rPr lang="ru-RU" dirty="0" smtClean="0"/>
              <a:t>Представлен список общих черт характера. Нужно отметить черты характера, которыми обладает герой книги и подтвердить свое мнение эпизодом из книги.</a:t>
            </a:r>
          </a:p>
          <a:p>
            <a:r>
              <a:rPr lang="ru-RU" dirty="0" smtClean="0"/>
              <a:t>«Список тем книги».</a:t>
            </a:r>
          </a:p>
          <a:p>
            <a:pPr marL="0" indent="0">
              <a:buNone/>
            </a:pPr>
            <a:r>
              <a:rPr lang="ru-RU" dirty="0" smtClean="0"/>
              <a:t>Стратегия ориентирована на обучение интерпретации текста, обобщение содержания и формулирование концептов книги в виде списка тем.</a:t>
            </a:r>
          </a:p>
          <a:p>
            <a:pPr marL="0" indent="0">
              <a:buNone/>
            </a:pPr>
            <a:r>
              <a:rPr lang="ru-RU" dirty="0" smtClean="0"/>
              <a:t>1. Сначала выбираются близкие к личной интерпретации темы из готового списка.</a:t>
            </a:r>
          </a:p>
          <a:p>
            <a:pPr marL="0" indent="0">
              <a:buNone/>
            </a:pPr>
            <a:r>
              <a:rPr lang="ru-RU" dirty="0" smtClean="0"/>
              <a:t>2. К ним добавляются свои темы и объясняется выбор.</a:t>
            </a:r>
          </a:p>
          <a:p>
            <a:pPr marL="0" indent="0">
              <a:buNone/>
            </a:pPr>
            <a:r>
              <a:rPr lang="ru-RU" dirty="0" smtClean="0"/>
              <a:t>3. Каждый учащийся выбирает одну тему для обсуждения, представляет ее, пользуясь материалом книги. Остальные задают ему вопросы, соглашаясь или нет с его точкой зрения.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Применение стратегий чтения на уроках литературы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808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75606"/>
            <a:ext cx="8856984" cy="3867894"/>
          </a:xfrm>
        </p:spPr>
        <p:txBody>
          <a:bodyPr>
            <a:normAutofit fontScale="92500" lnSpcReduction="10000"/>
          </a:bodyPr>
          <a:lstStyle/>
          <a:p>
            <a:pPr marL="171450" indent="-171450"/>
            <a:r>
              <a:rPr lang="ru-RU" sz="1100" dirty="0" smtClean="0"/>
              <a:t>достижение </a:t>
            </a:r>
            <a:r>
              <a:rPr lang="ru-RU" sz="1100" dirty="0" smtClean="0"/>
              <a:t>планируемых результатов освоения основной образовательной программы основного общего образования всеми обучающимися, в том числе с ограниченными возможностями здоровья;</a:t>
            </a:r>
          </a:p>
          <a:p>
            <a:pPr marL="171450" indent="-171450"/>
            <a:r>
              <a:rPr lang="ru-RU" sz="1100" dirty="0" smtClean="0"/>
              <a:t>развитие </a:t>
            </a:r>
            <a:r>
              <a:rPr lang="ru-RU" sz="1100" dirty="0" smtClean="0"/>
              <a:t>личности, способностей, удовлетворения познавательных интересов, самореализации обучающихся;</a:t>
            </a:r>
          </a:p>
          <a:p>
            <a:pPr marL="171450" indent="-171450"/>
            <a:r>
              <a:rPr lang="ru-RU" sz="1100" dirty="0" smtClean="0"/>
              <a:t>формирование </a:t>
            </a:r>
            <a:r>
              <a:rPr lang="ru-RU" sz="1100" dirty="0" smtClean="0"/>
              <a:t>социокультурных и духовно-нравственных ценностей обучающихся, основ их гражданственности, российской гражданской идентичности и социально-профессиональных ориентаций;</a:t>
            </a:r>
          </a:p>
          <a:p>
            <a:pPr marL="171450" indent="-171450"/>
            <a:r>
              <a:rPr lang="ru-RU" sz="1100" dirty="0" smtClean="0"/>
              <a:t>индивидуализация </a:t>
            </a:r>
            <a:r>
              <a:rPr lang="ru-RU" sz="1100" dirty="0" smtClean="0"/>
              <a:t>процесса образования посредством проектирования и реализации индивидуальных образовательных планов обучающихся, обеспечения их эффективной самостоятельной работы при поддержке педагогических работников;</a:t>
            </a:r>
          </a:p>
          <a:p>
            <a:pPr marL="171450" indent="-171450"/>
            <a:r>
              <a:rPr lang="ru-RU" sz="1100" dirty="0" smtClean="0"/>
              <a:t>участие </a:t>
            </a:r>
            <a:r>
              <a:rPr lang="ru-RU" sz="1100" dirty="0" smtClean="0"/>
              <a:t>обучающихся, их родителей (законных представителей) и педагогических работников в проектировании и развитии основной образовательной программы основного общего образования и условий ее реализации;</a:t>
            </a:r>
          </a:p>
          <a:p>
            <a:pPr marL="171450" indent="-171450"/>
            <a:r>
              <a:rPr lang="ru-RU" sz="1100" dirty="0" smtClean="0"/>
              <a:t>организация </a:t>
            </a:r>
            <a:r>
              <a:rPr lang="ru-RU" sz="1100" dirty="0" smtClean="0"/>
              <a:t>сетевого взаимодействия организаций, осуществляющих образовательную деятельность;</a:t>
            </a:r>
          </a:p>
          <a:p>
            <a:pPr marL="171450" indent="-171450"/>
            <a:r>
              <a:rPr lang="ru-RU" sz="1100" dirty="0" smtClean="0"/>
              <a:t>включение </a:t>
            </a:r>
            <a:r>
              <a:rPr lang="ru-RU" sz="1100" dirty="0" smtClean="0"/>
              <a:t>обучающихся в процессы преобразования социальной среды населенного пункта, формирования у них лидерских качеств, </a:t>
            </a:r>
            <a:r>
              <a:rPr lang="ru-RU" sz="1100" dirty="0" smtClean="0"/>
              <a:t>опыта социальной </a:t>
            </a:r>
            <a:r>
              <a:rPr lang="ru-RU" sz="1100" dirty="0" smtClean="0"/>
              <a:t>деятельности, </a:t>
            </a:r>
            <a:r>
              <a:rPr lang="ru-RU" sz="1100" dirty="0" smtClean="0"/>
              <a:t>реализация </a:t>
            </a:r>
            <a:r>
              <a:rPr lang="ru-RU" sz="1100" dirty="0" smtClean="0"/>
              <a:t>социальных проектов и программ, в том числе в качестве волонтеров;</a:t>
            </a:r>
          </a:p>
          <a:p>
            <a:pPr marL="171450" indent="-171450"/>
            <a:r>
              <a:rPr lang="ru-RU" sz="1100" dirty="0" smtClean="0"/>
              <a:t>формирование </a:t>
            </a:r>
            <a:r>
              <a:rPr lang="ru-RU" sz="1100" dirty="0" smtClean="0"/>
              <a:t>у обучающихся опыта самостоятельной образовательной, общественной, проектной, учебно-исследовательской, спортивно-оздоровительной и творческой деятельности;</a:t>
            </a:r>
          </a:p>
          <a:p>
            <a:pPr marL="171450" indent="-171450"/>
            <a:r>
              <a:rPr lang="ru-RU" sz="1100" dirty="0" smtClean="0"/>
              <a:t>формирование </a:t>
            </a:r>
            <a:r>
              <a:rPr lang="ru-RU" sz="1100" dirty="0" smtClean="0"/>
              <a:t>у обучающихся экологической грамотности, навыков здорового и безопасного для человека и окружающей его среды образа жизни;</a:t>
            </a:r>
          </a:p>
          <a:p>
            <a:pPr marL="171450" indent="-171450"/>
            <a:r>
              <a:rPr lang="ru-RU" sz="1100" dirty="0" smtClean="0"/>
              <a:t>использование </a:t>
            </a:r>
            <a:r>
              <a:rPr lang="ru-RU" sz="1100" dirty="0" smtClean="0"/>
              <a:t>в образовательной деятельности современных образовательных технологий, направленных, в том числе на воспитание обучающихся;</a:t>
            </a:r>
          </a:p>
          <a:p>
            <a:pPr marL="171450" indent="-171450"/>
            <a:r>
              <a:rPr lang="ru-RU" sz="1100" dirty="0" smtClean="0"/>
              <a:t>обновление </a:t>
            </a:r>
            <a:r>
              <a:rPr lang="ru-RU" sz="1100" dirty="0" smtClean="0"/>
              <a:t>содержания основной образовательной программы основного общего образования, методик и технологий ее реализации в соответствии с динамикой развития системы образования, запросов обучающихся и их родителей (законных представителей) с учетом особенностей развития </a:t>
            </a:r>
            <a:r>
              <a:rPr lang="ru-RU" sz="1100" dirty="0" smtClean="0"/>
              <a:t>субъекта </a:t>
            </a:r>
            <a:r>
              <a:rPr lang="ru-RU" sz="1100" dirty="0" smtClean="0"/>
              <a:t>Российской Федерации.</a:t>
            </a:r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условия реализации основной образовательной программы основного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2770850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939902"/>
          </a:xfrm>
        </p:spPr>
        <p:txBody>
          <a:bodyPr numCol="2" spcCol="108000">
            <a:normAutofit fontScale="62500" lnSpcReduction="20000"/>
          </a:bodyPr>
          <a:lstStyle/>
          <a:p>
            <a:r>
              <a:rPr lang="ru-RU" dirty="0" smtClean="0"/>
              <a:t>«</a:t>
            </a:r>
            <a:r>
              <a:rPr lang="ru-RU" dirty="0" smtClean="0"/>
              <a:t>Выбор книги».</a:t>
            </a:r>
          </a:p>
          <a:p>
            <a:pPr marL="0" indent="0">
              <a:buNone/>
            </a:pPr>
            <a:r>
              <a:rPr lang="ru-RU" dirty="0" smtClean="0"/>
              <a:t>Считав </a:t>
            </a:r>
            <a:r>
              <a:rPr lang="ru-RU" dirty="0" smtClean="0"/>
              <a:t>с обложки книги графическую и текстовую информацию, познакомившись с аннотацией, сделав прогноз о возможном содержании книги, школьник принимает решение, будет ли он ее читать.</a:t>
            </a:r>
          </a:p>
          <a:p>
            <a:pPr marL="0" indent="0">
              <a:buNone/>
            </a:pPr>
            <a:r>
              <a:rPr lang="ru-RU" dirty="0" smtClean="0"/>
              <a:t>Учитель и/или подготовленные учащиеся приносят несколько книг и по очереди выступают, задавая вопросы, обязательно должен прозвучать небольшой фрагмент, чтобы в результате участвующие в выборе могли сделать подборку книг для чтения.</a:t>
            </a:r>
          </a:p>
          <a:p>
            <a:r>
              <a:rPr lang="ru-RU" dirty="0" smtClean="0"/>
              <a:t>«Информационная карточка книги» (ИКК).</a:t>
            </a:r>
          </a:p>
          <a:p>
            <a:pPr marL="0" indent="0">
              <a:buNone/>
            </a:pPr>
            <a:r>
              <a:rPr lang="ru-RU" dirty="0" smtClean="0"/>
              <a:t>Одна из самых удобных и подвижных стратегий продвижения книг. ИКК меняется в зависимости от целеполагания.</a:t>
            </a:r>
          </a:p>
          <a:p>
            <a:pPr marL="0" indent="0">
              <a:buNone/>
            </a:pPr>
            <a:r>
              <a:rPr lang="ru-RU" dirty="0" smtClean="0"/>
              <a:t>Если ее задача напомнить, о чем книга и кому ее можно порекомендовать для чтения, то она выглядит так: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dirty="0" smtClean="0"/>
              <a:t>№1</a:t>
            </a:r>
          </a:p>
          <a:p>
            <a:r>
              <a:rPr lang="ru-RU" dirty="0" smtClean="0"/>
              <a:t>Автор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Название…</a:t>
            </a:r>
          </a:p>
          <a:p>
            <a:r>
              <a:rPr lang="ru-RU" dirty="0" smtClean="0"/>
              <a:t>Выходные данные…</a:t>
            </a:r>
          </a:p>
          <a:p>
            <a:r>
              <a:rPr lang="ru-RU" dirty="0" smtClean="0"/>
              <a:t>Жанр…</a:t>
            </a:r>
          </a:p>
          <a:p>
            <a:r>
              <a:rPr lang="ru-RU" dirty="0" smtClean="0"/>
              <a:t>О чем?...</a:t>
            </a:r>
          </a:p>
          <a:p>
            <a:r>
              <a:rPr lang="ru-RU" dirty="0" smtClean="0"/>
              <a:t>Для кого написана?...</a:t>
            </a:r>
          </a:p>
          <a:p>
            <a:r>
              <a:rPr lang="ru-RU" dirty="0" smtClean="0"/>
              <a:t>Мнение о ней…</a:t>
            </a:r>
          </a:p>
          <a:p>
            <a:pPr marL="0" indent="0">
              <a:buNone/>
            </a:pPr>
            <a:r>
              <a:rPr lang="ru-RU" dirty="0" smtClean="0"/>
              <a:t>Если цель ИКК привлечь внимание к книге и порекомендовать ее другим, то она будет выглядеть в виде закладки, которая останется в книге.</a:t>
            </a:r>
          </a:p>
          <a:p>
            <a:pPr marL="0" indent="0">
              <a:buNone/>
            </a:pPr>
            <a:r>
              <a:rPr lang="ru-RU" dirty="0" smtClean="0"/>
              <a:t>№2</a:t>
            </a:r>
          </a:p>
          <a:p>
            <a:pPr marL="0" indent="0">
              <a:buNone/>
            </a:pPr>
            <a:r>
              <a:rPr lang="ru-RU" dirty="0" smtClean="0"/>
              <a:t>Автор…</a:t>
            </a:r>
          </a:p>
          <a:p>
            <a:pPr marL="0" indent="0">
              <a:buNone/>
            </a:pPr>
            <a:r>
              <a:rPr lang="ru-RU" dirty="0" smtClean="0"/>
              <a:t>Название…</a:t>
            </a:r>
          </a:p>
          <a:p>
            <a:pPr marL="0" indent="0">
              <a:buNone/>
            </a:pPr>
            <a:r>
              <a:rPr lang="ru-RU" dirty="0" smtClean="0"/>
              <a:t>Мое мнение…</a:t>
            </a:r>
          </a:p>
          <a:p>
            <a:pPr marL="0" indent="0">
              <a:buNone/>
            </a:pPr>
            <a:r>
              <a:rPr lang="ru-RU" dirty="0" smtClean="0"/>
              <a:t>Читатель №1…</a:t>
            </a:r>
          </a:p>
          <a:p>
            <a:pPr marL="0" indent="0">
              <a:buNone/>
            </a:pPr>
            <a:r>
              <a:rPr lang="ru-RU" dirty="0" smtClean="0"/>
              <a:t>Читатель №2…</a:t>
            </a:r>
          </a:p>
          <a:p>
            <a:pPr marL="0" indent="0">
              <a:buNone/>
            </a:pPr>
            <a:r>
              <a:rPr lang="ru-RU" dirty="0" smtClean="0"/>
              <a:t>Читатель №3…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95486"/>
            <a:ext cx="8229600" cy="493563"/>
          </a:xfrm>
        </p:spPr>
        <p:txBody>
          <a:bodyPr>
            <a:noAutofit/>
          </a:bodyPr>
          <a:lstStyle/>
          <a:p>
            <a:r>
              <a:rPr lang="ru-RU" sz="2000" b="1" dirty="0"/>
              <a:t>Стратегия продвижения </a:t>
            </a:r>
            <a:r>
              <a:rPr lang="ru-RU" sz="2000" b="1" dirty="0" smtClean="0"/>
              <a:t>книг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005584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31590"/>
            <a:ext cx="8928992" cy="3888432"/>
          </a:xfrm>
        </p:spPr>
        <p:txBody>
          <a:bodyPr numCol="2" spcCol="144000">
            <a:noAutofit/>
          </a:bodyPr>
          <a:lstStyle/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Актуальные проблемы использования ИКТ в литературном образовании школьников / М. А. Аристова [и др.] // Вестник Московского университета. Серия 20. Педагогическое образование, 2018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Александрова О. М.,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Гостева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Ю. Н. Особенности современного этапа использования мультимедийных средств и информационно-коммуникативных технологий при обучении родному языку // Образовательное пространство в информационную эпоху (EEIA-2016): сборник научных трудов Международной научно-практической конференции 6–7 июня 2016 г. М.: «ФБГНУ Институт стратегии развития образования РАО», 2016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Аристова М. А.,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Критарова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Ж. Н. Цифровые технологии как актуальное направление в повышении квалификации учителей-филологов // Перспективы и приоритеты педагогического образования в эпоху трансформаций, выбора и вызовов: VI Виртуальный Международный форум по педагогическому образованию: сборник научных трудов. Ч. II. Казань: Издательство Казанского университета. 2020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Бахтин М. М. Эстетика словесного творчества / сост. С. Г. Бочаров; текст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подгот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Г. С. Бернштейн, Л. В.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Дерюгина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; примеч. С. С. Аверинцева и С. Г.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Бочарова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М.: Искусство, 1979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Беляева Н. В. Информатизация школьного литературного образования [Электронный ресурс] // Институт стратегии развития образования Российской академии образования. – Режим доступа: http://www.instrao.ru/images/Izdaniya/Беляева_Н.В._Монография_Информатизация_школьного_литературного_образования.pdf (дата обращения: 08.08.2021).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Влияние художественной литературы на воспитание современных школьников / Н. В. Беляева, Л. Р. Бердышева, Ж. Н.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Критарова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, В. М.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Шамчикова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// Педагогический журнал. Том 7, № 1A, 2018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Гостева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Ю. Н.,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Добротина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И. Н.,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Шамчикова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В. М. Научно-методическое сопровождение концепции преподавания русского языка и литературы с использованием цифровых образовательных ресурсов // Отечественная и зарубежная педагогика, 2020. Т. 1. № 1 (65)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Иванова Е. О.,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Осмоловская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И. М. Теория обучения в информационном обществе. 2-е изд. М.: Просвещение, 2014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Информационные технологии как средство мотивации читательской активности современного школьника / М. А. Аристова [и др.] // Образовательное пространство в информационную эпоху–2019: сб. науч. тр. Мат-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лы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Междунар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науч.-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практ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конф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/ под ред. С. В. Ивановой. М.: ФГБНУ «Институт стратегии развития образования РАО», 2019.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 для проведения неформальных уроков литературы в 5–11 классах [Электронный ресурс]. М., 2020. URL: https://nra-russia.ru/pic/projects/2020/11/26/01/metodmaterialeh_neform_uroki.pdf (дата обращения: 12.08.2021)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Миронова Н. А. Цифровые технологии обучения в контексте непрерывного литературного образования: монография. М.: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Экон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Информ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Пранцова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Г. В.,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Романичева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Е. С. Современные стратегии чтения: теория и практика: учебное пособие. М.: Форум, 2013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Романичева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Е. С., Сосновская И. В. Введение в методику обучения литературе: учеб. пособие. М.: Флинта: Наука, 2012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Сметанникова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Н. Н. Обучение стратегиям чтения в 5–9 классах: как реализовать ФГОС: пособие для учителя. М.: БАЛЛАС, 2013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Сметанникова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Н. Н.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Стратегиальный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подход к обучению профессионально-специализированному чтению [Электронный ресурс] // Высшее образование сегодня. 2018. №9. URL: https://cyberleninka.ru/article/n/strategialnyy-podhod-k-obucheniyu-professionalno-spetsializirovannomu-chteniyu (дата обращения: 08.08.2021)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Урок литературы: векторы обновления: пособие для учителя / М. А. Аристова, Л. Р. Бердышева, Ж. И.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Стрижекурова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, В. М.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Шамчикова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. М.: ФГБНУ «Институт стратегии развития образования Российской академии образования», 2018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Устинова Л. Ю.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Скрайбинг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на уроках литературы: создание визуального конспекта// Ценности и смыслы, 2018. №5 (57)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Шамчикова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В. М. Актуальные пути приобщения школьников к чтению в условиях информационно-образовательной среды // Методическое наследие В. В.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Голубкова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и перспективы развития литературного образования. XXVIII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Голубковские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чтения: Материалы международной научно-практической конференции, 1–2 октября 2020 г. / отв. ред. В. Ф. Чертов. М.: Изд-во «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Экон-Информ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», 2021</a:t>
            </a:r>
          </a:p>
          <a:p>
            <a:pPr marL="171450" indent="-171450" defTabSz="0">
              <a:spcBef>
                <a:spcPts val="0"/>
              </a:spcBef>
            </a:pP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Шамчикова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В. М. Оптимизация процесса воспитания школьника как читателя // Проблемы изучения литературы в современном информационно-образовательном пространстве. ХХII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Голубковские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 чтения: Материалы международной научно-методической конференции, 20–21 марта 2014 г. / отв. ред. В. Ф. Чертов. М.: </a:t>
            </a:r>
            <a:r>
              <a:rPr lang="ru-RU" sz="650" dirty="0" err="1">
                <a:latin typeface="Arial" panose="020B0604020202020204" pitchFamily="34" charset="0"/>
                <a:cs typeface="Arial" panose="020B0604020202020204" pitchFamily="34" charset="0"/>
              </a:rPr>
              <a:t>Экон-информ</a:t>
            </a:r>
            <a:r>
              <a:rPr lang="ru-RU" sz="650" dirty="0"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endParaRPr lang="ru-RU" sz="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Полезные ресурсы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2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89302"/>
            <a:ext cx="8609381" cy="3802728"/>
          </a:xfrm>
        </p:spPr>
        <p:txBody>
          <a:bodyPr>
            <a:normAutofit fontScale="47500" lnSpcReduction="20000"/>
          </a:bodyPr>
          <a:lstStyle/>
          <a:p>
            <a:r>
              <a:rPr lang="ru-RU" sz="2500" dirty="0" smtClean="0"/>
              <a:t>личностные: осознание </a:t>
            </a:r>
            <a:r>
              <a:rPr lang="ru-RU" sz="2500" dirty="0" smtClean="0"/>
              <a:t>российской гражданской идентичности; готовность обучающихся к саморазвитию, самостоятельности и личностному самоопределению; ценность самостоятельности и инициативы; наличие мотивации к целенаправленной социально-значимой деятельности; </a:t>
            </a:r>
            <a:r>
              <a:rPr lang="ru-RU" sz="2500" dirty="0" err="1" smtClean="0"/>
              <a:t>сформированность</a:t>
            </a:r>
            <a:r>
              <a:rPr lang="ru-RU" sz="2500" dirty="0" smtClean="0"/>
              <a:t> внутренней позиции личности как особого ценностного отношения к себе, к окружающим людям и к жизни в целом;</a:t>
            </a:r>
          </a:p>
          <a:p>
            <a:r>
              <a:rPr lang="ru-RU" sz="2500" dirty="0" err="1" smtClean="0"/>
              <a:t>метапредметные</a:t>
            </a:r>
            <a:r>
              <a:rPr lang="ru-RU" sz="2500" dirty="0" smtClean="0"/>
              <a:t>: </a:t>
            </a:r>
            <a:r>
              <a:rPr lang="ru-RU" sz="2500" dirty="0" smtClean="0"/>
              <a:t>освоенные обучающимися </a:t>
            </a:r>
            <a:r>
              <a:rPr lang="ru-RU" sz="2500" dirty="0" err="1" smtClean="0"/>
              <a:t>межпредметные</a:t>
            </a:r>
            <a:r>
              <a:rPr lang="ru-RU" sz="2500" dirty="0" smtClean="0"/>
              <a:t> понятия (используются в нескольких предметных областях и позволяют связывать знания из различных дисциплин в целостную научную картину мира) и универсальные учебные действия (познавательные, коммуникативные, регулятивные); способность их использовать в учебной, познавательной и социальной практике; готовность к самостоятельному планированию и осуществлению учебной деятельности и организации учебного сотрудничества с педагогами и сверстниками, к участию в построении индивидуальной образовательной траектории; овладение навыками работы с информацией: восприятие и создание информационных текстов в различных форматах, в том числе в цифровой среде, с учетом назначения информации и ее целевой аудитории;</a:t>
            </a:r>
          </a:p>
          <a:p>
            <a:r>
              <a:rPr lang="ru-RU" sz="2500" dirty="0" smtClean="0"/>
              <a:t>предметные: </a:t>
            </a:r>
            <a:r>
              <a:rPr lang="ru-RU" sz="2500" dirty="0" smtClean="0"/>
              <a:t>освоенные обучающимися в ходе изучения учебного предмета научные знания, умения и способы действий, специфические для данной предметной области; предпосылки научного </a:t>
            </a:r>
            <a:r>
              <a:rPr lang="ru-RU" sz="2500" dirty="0" smtClean="0"/>
              <a:t>типа мышления</a:t>
            </a:r>
            <a:r>
              <a:rPr lang="ru-RU" sz="2500" dirty="0" smtClean="0"/>
              <a:t>; виды деятельности по получению нового знания, его интерпретации, преобразованию и применению в различных учебных ситуациях, а также при создании учебных и социальных </a:t>
            </a:r>
            <a:r>
              <a:rPr lang="ru-RU" sz="2500" dirty="0" smtClean="0"/>
              <a:t>проектов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Требования к результатам освоения основной образовательной программы основного общего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336868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89302"/>
            <a:ext cx="8856984" cy="3658711"/>
          </a:xfrm>
        </p:spPr>
        <p:txBody>
          <a:bodyPr>
            <a:normAutofit fontScale="4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Общие документы, регулирующие деятельность педагогов:</a:t>
            </a:r>
          </a:p>
          <a:p>
            <a:r>
              <a:rPr lang="ru-RU" dirty="0" smtClean="0"/>
              <a:t>Федеральный </a:t>
            </a:r>
            <a:r>
              <a:rPr lang="ru-RU" dirty="0" smtClean="0"/>
              <a:t>закон «Об образовании в Российской Федерации» (ФЗ </a:t>
            </a:r>
            <a:r>
              <a:rPr lang="ru-RU" dirty="0" smtClean="0"/>
              <a:t>№ 273-ФЗ </a:t>
            </a:r>
            <a:r>
              <a:rPr lang="ru-RU" dirty="0" smtClean="0"/>
              <a:t>от 29.12.2012 г.)</a:t>
            </a:r>
          </a:p>
          <a:p>
            <a:r>
              <a:rPr lang="ru-RU" dirty="0" smtClean="0"/>
              <a:t>Санитарные </a:t>
            </a:r>
            <a:r>
              <a:rPr lang="ru-RU" dirty="0" smtClean="0"/>
              <a:t>правила «Санитарно-эпидемиологические требования к организациям воспитания и обучения, отдыха и оздоровления детей и молодежи» (СП 2.4.3648-20)</a:t>
            </a:r>
          </a:p>
          <a:p>
            <a:r>
              <a:rPr lang="ru-RU" dirty="0" smtClean="0"/>
              <a:t>Федеральный </a:t>
            </a:r>
            <a:r>
              <a:rPr lang="ru-RU" dirty="0" smtClean="0"/>
              <a:t>закон «О защите детей от информации, причиняющей вред их здоровью и развитию» (ФЗ №436-ФЗ)</a:t>
            </a:r>
          </a:p>
          <a:p>
            <a:r>
              <a:rPr lang="ru-RU" dirty="0" smtClean="0"/>
              <a:t>Примерная </a:t>
            </a:r>
            <a:r>
              <a:rPr lang="ru-RU" dirty="0" smtClean="0"/>
              <a:t>программа воспитания (№ гос. регистрации АААА-Г19-619070900024-2 от 15.08.2019; утверждена решением федерального учебно-методического объединения по общему образованию. Протокол от 2.06.2020 №2/20</a:t>
            </a:r>
            <a:r>
              <a:rPr lang="ru-RU" dirty="0" smtClean="0"/>
              <a:t>)</a:t>
            </a:r>
          </a:p>
          <a:p>
            <a:pPr marL="45720" indent="0">
              <a:buNone/>
            </a:pPr>
            <a:r>
              <a:rPr lang="ru-RU" dirty="0" smtClean="0"/>
              <a:t>Документы </a:t>
            </a:r>
            <a:r>
              <a:rPr lang="ru-RU" dirty="0" smtClean="0"/>
              <a:t>о дистанционном обучении:</a:t>
            </a:r>
          </a:p>
          <a:p>
            <a:r>
              <a:rPr lang="ru-RU" dirty="0" smtClean="0"/>
              <a:t>Методические </a:t>
            </a:r>
            <a:r>
              <a:rPr lang="ru-RU" dirty="0" smtClean="0"/>
              <a:t>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общеобразовательных программ с применением </a:t>
            </a:r>
            <a:r>
              <a:rPr lang="ru-RU" dirty="0"/>
              <a:t>электронного обучения и дистанционных образовательных технологий (№ГД-39/04 от 19.03.2020 г.)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Документы </a:t>
            </a:r>
            <a:r>
              <a:rPr lang="ru-RU" dirty="0" smtClean="0"/>
              <a:t>для учителей русского языка и литературы:</a:t>
            </a:r>
          </a:p>
          <a:p>
            <a:r>
              <a:rPr lang="ru-RU" dirty="0" smtClean="0"/>
              <a:t>Универсальный </a:t>
            </a:r>
            <a:r>
              <a:rPr lang="ru-RU" dirty="0" smtClean="0"/>
              <a:t>кодификатор распределенных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 по русскому языку (одобрен решением федерального учебно-методического объединения по общему образованию. Протокол от 12.04.2021 г. №1/21)</a:t>
            </a:r>
          </a:p>
          <a:p>
            <a:r>
              <a:rPr lang="ru-RU" dirty="0" smtClean="0"/>
              <a:t>Универсальный </a:t>
            </a:r>
            <a:r>
              <a:rPr lang="ru-RU" dirty="0" smtClean="0"/>
              <a:t>кодификатор распределенных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 по литературе (одобрен решением федерального учебно-методического объединения по общему образованию. Протокол от 12.04.2021 г. №1/21)</a:t>
            </a:r>
          </a:p>
          <a:p>
            <a:r>
              <a:rPr lang="ru-RU" dirty="0" smtClean="0"/>
              <a:t>Концепция </a:t>
            </a:r>
            <a:r>
              <a:rPr lang="ru-RU" dirty="0" smtClean="0"/>
              <a:t>преподавания русского языка и литературы в Российской Федерации (утверждена распоряжением Правительства Российской Федерации от 6.04.2016 г. № 637-р)</a:t>
            </a:r>
          </a:p>
          <a:p>
            <a:r>
              <a:rPr lang="ru-RU" dirty="0" smtClean="0"/>
              <a:t>Концепция </a:t>
            </a:r>
            <a:r>
              <a:rPr lang="ru-RU" dirty="0" smtClean="0"/>
              <a:t>программы поддержки детского и юношеского чтения в Российской Федерации (утверждена распоряжением Правительства Российской Федерации от 3.06.2017 г. № 1155-р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Документы, сопровождающие работу учителя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русского </a:t>
            </a:r>
            <a:r>
              <a:rPr lang="ru-RU" sz="1600" b="1" dirty="0"/>
              <a:t>языка и литературы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386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усилить </a:t>
            </a:r>
            <a:r>
              <a:rPr lang="ru-RU" dirty="0" smtClean="0"/>
              <a:t>компонент, направленный на формирование читательских компетенций, а также способности осмысленно воспринимать художественный </a:t>
            </a:r>
            <a:r>
              <a:rPr lang="ru-RU" dirty="0" smtClean="0"/>
              <a:t>текст;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учитывать </a:t>
            </a:r>
            <a:r>
              <a:rPr lang="ru-RU" dirty="0" smtClean="0"/>
              <a:t>возрастные и этнокультурные особенности обучающихся при формировании списка изучаемых произведений (в том числе путем включения в него произведений о жизни и проблемах современных детей и подростков, произведений авторов из числа народов Российской Федерации</a:t>
            </a:r>
            <a:r>
              <a:rPr lang="ru-RU" dirty="0" smtClean="0"/>
              <a:t>);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определить </a:t>
            </a:r>
            <a:r>
              <a:rPr lang="ru-RU" dirty="0" smtClean="0"/>
              <a:t>оптимальное соотношение объема учебного материала и учебного времени, предусмотренного основной образовательной программой на изучение учебного </a:t>
            </a:r>
            <a:r>
              <a:rPr lang="ru-RU" dirty="0" smtClean="0"/>
              <a:t>предмета.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Для освоения учебного предмета «Литература» </a:t>
            </a:r>
            <a:r>
              <a:rPr lang="ru-RU" sz="1600" b="1" dirty="0" smtClean="0"/>
              <a:t>необходимо</a:t>
            </a:r>
            <a:br>
              <a:rPr lang="ru-RU" sz="1600" b="1" dirty="0" smtClean="0"/>
            </a:br>
            <a:r>
              <a:rPr lang="ru-RU" sz="1400" b="1" dirty="0"/>
              <a:t>(</a:t>
            </a:r>
            <a:r>
              <a:rPr lang="ru-RU" sz="1400" dirty="0" smtClean="0"/>
              <a:t>Из </a:t>
            </a:r>
            <a:r>
              <a:rPr lang="ru-RU" sz="1400" dirty="0"/>
              <a:t>«Концепции преподавания русского языка и литературы в РФ</a:t>
            </a:r>
            <a:r>
              <a:rPr lang="ru-RU" sz="1400" dirty="0" smtClean="0"/>
              <a:t>»)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0984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Основная цель программы – «повышение статуса чтения, читательской активности и улучшение качества чтения, развитие культурной и читательской компетентности детей и юношества…»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Из Концепции программы поддержки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детского и юношеского чтения </a:t>
            </a:r>
            <a:r>
              <a:rPr lang="ru-RU" dirty="0" smtClean="0"/>
              <a:t>в РФ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Цели изучения предмета «Литература» в основной школе состоят в формировании у обучающихся «потребности в качественном чтении, культуры читательского восприятия, понимания литературных текстов…»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Из Примерной рабочей программы по литературе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Цели Концепции </a:t>
            </a:r>
            <a:r>
              <a:rPr lang="ru-RU" sz="1600" dirty="0" smtClean="0"/>
              <a:t>по поддержке детского и юношеского </a:t>
            </a:r>
            <a:r>
              <a:rPr lang="ru-RU" sz="1600" dirty="0" smtClean="0"/>
              <a:t>чтения и </a:t>
            </a:r>
            <a:r>
              <a:rPr lang="ru-RU" sz="1600" dirty="0"/>
              <a:t>Примерной рабочей программы по литературе </a:t>
            </a:r>
          </a:p>
        </p:txBody>
      </p:sp>
    </p:spTree>
    <p:extLst>
      <p:ext uri="{BB962C8B-B14F-4D97-AF65-F5344CB8AC3E}">
        <p14:creationId xmlns:p14="http://schemas.microsoft.com/office/powerpoint/2010/main" val="231800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89302"/>
            <a:ext cx="8407893" cy="3730719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ru-RU" dirty="0" smtClean="0"/>
              <a:t>Планируемые </a:t>
            </a:r>
            <a:r>
              <a:rPr lang="ru-RU" dirty="0"/>
              <a:t>результаты освоения Примерной рабочей программы — личностные и </a:t>
            </a:r>
            <a:r>
              <a:rPr lang="ru-RU" dirty="0" err="1"/>
              <a:t>метапредметные</a:t>
            </a:r>
            <a:r>
              <a:rPr lang="ru-RU" dirty="0"/>
              <a:t> — представлены не в общем виде, как было в предыдущих рабочих программах, а в преломлении через учебный предмет, с учетом </a:t>
            </a:r>
            <a:r>
              <a:rPr lang="ru-RU" dirty="0" smtClean="0"/>
              <a:t>специфики литературы</a:t>
            </a:r>
            <a:r>
              <a:rPr lang="ru-RU" dirty="0"/>
              <a:t>. </a:t>
            </a:r>
          </a:p>
          <a:p>
            <a:pPr marL="342900" indent="-342900"/>
            <a:r>
              <a:rPr lang="ru-RU" dirty="0" smtClean="0"/>
              <a:t>Скорректированы </a:t>
            </a:r>
            <a:r>
              <a:rPr lang="ru-RU" dirty="0"/>
              <a:t>предметные планируемые результаты, которые представлены по годам обучения (по классам). </a:t>
            </a:r>
          </a:p>
          <a:p>
            <a:pPr marL="342900" indent="-342900"/>
            <a:r>
              <a:rPr lang="ru-RU" dirty="0" smtClean="0"/>
              <a:t>В </a:t>
            </a:r>
            <a:r>
              <a:rPr lang="ru-RU" dirty="0"/>
              <a:t>соответствии с ФГОС ООО и Универсальным кодификатором уточнено содержание </a:t>
            </a:r>
            <a:r>
              <a:rPr lang="ru-RU" dirty="0" smtClean="0"/>
              <a:t>учебного предмета «Литература</a:t>
            </a:r>
            <a:r>
              <a:rPr lang="ru-RU" dirty="0"/>
              <a:t>». </a:t>
            </a:r>
          </a:p>
          <a:p>
            <a:pPr marL="342900" indent="-342900"/>
            <a:r>
              <a:rPr lang="ru-RU" dirty="0" smtClean="0"/>
              <a:t>Впервые </a:t>
            </a:r>
            <a:r>
              <a:rPr lang="ru-RU" dirty="0"/>
              <a:t>представлено примерное тематическое планирование с указанием тем, их основного содержания и основных видов деятельности обучающихся. </a:t>
            </a:r>
          </a:p>
          <a:p>
            <a:pPr marL="342900" indent="-342900"/>
            <a:r>
              <a:rPr lang="ru-RU" dirty="0" smtClean="0"/>
              <a:t>Впервые </a:t>
            </a:r>
            <a:r>
              <a:rPr lang="ru-RU" dirty="0"/>
              <a:t>в количество учебных часов на изучение программы по литературе заложены резервные часы, дающие возможность учителю распределить их по необходимости, например, на расширение тематического материала и пр.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Примерная рабочая программа основного общего </a:t>
            </a:r>
            <a:r>
              <a:rPr lang="ru-RU" sz="1600" b="1" dirty="0" smtClean="0"/>
              <a:t>образования </a:t>
            </a:r>
            <a:r>
              <a:rPr lang="ru-RU" sz="1600" b="1" dirty="0" smtClean="0"/>
              <a:t>Литература (для 5–9 классов образовательных организаций</a:t>
            </a:r>
            <a:r>
              <a:rPr lang="ru-RU" sz="1600" b="1" dirty="0" smtClean="0"/>
              <a:t>) Изменения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658909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«Цели изучения предмета «Литература» в основной школе состоят в формировании у обучающихся потребности в качественном чтении, культуры читательского восприятия, понимания литературных текстов и создания собственных устных и письменных высказываний; в развитии чувства причастности к отечественной культуре и уважения к другим культурам, аксиологической сферы личности на основе высоких духовно-нравственных идеалов, воплощенных в отечественной и зарубежной литературе. Достижение указанных целей возможно при решении учебных задач, которые постепенно усложняются от 5 к 9 классу</a:t>
            </a:r>
            <a:r>
              <a:rPr lang="ru-RU" dirty="0" smtClean="0"/>
              <a:t>».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Из «Примерной рабочей программы по предмету «Литература»</a:t>
            </a:r>
            <a:br>
              <a:rPr lang="ru-RU" sz="1600" b="1" dirty="0"/>
            </a:br>
            <a:r>
              <a:rPr lang="ru-RU" sz="1600" b="1" dirty="0"/>
              <a:t>для основного общего образования</a:t>
            </a:r>
            <a:r>
              <a:rPr lang="ru-RU" sz="1600" b="1" dirty="0" smtClean="0"/>
              <a:t>»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7361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236</TotalTime>
  <Words>3756</Words>
  <Application>Microsoft Office PowerPoint</Application>
  <PresentationFormat>Экран (16:9)</PresentationFormat>
  <Paragraphs>208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Сетка</vt:lpstr>
      <vt:lpstr>Обновленные ФГОС:  содержательные и методические аспекты  изучения литературы.  Особенности содержания примерной рабочей программы по литературе 5- 9 классы</vt:lpstr>
      <vt:lpstr>Требования к условиям реализации основной образовательной программы основного общего образования </vt:lpstr>
      <vt:lpstr>условия реализации основной образовательной программы основного общего образования </vt:lpstr>
      <vt:lpstr>Требования к результатам освоения основной образовательной программы основного общего образования </vt:lpstr>
      <vt:lpstr>Документы, сопровождающие работу учителя  русского языка и литературы </vt:lpstr>
      <vt:lpstr>Для освоения учебного предмета «Литература» необходимо (Из «Концепции преподавания русского языка и литературы в РФ») </vt:lpstr>
      <vt:lpstr>Цели Концепции по поддержке детского и юношеского чтения и Примерной рабочей программы по литературе </vt:lpstr>
      <vt:lpstr>Примерная рабочая программа основного общего образования Литература (для 5–9 классов образовательных организаций) Изменения</vt:lpstr>
      <vt:lpstr>Из «Примерной рабочей программы по предмету «Литература» для основного общего образования»</vt:lpstr>
      <vt:lpstr>Задачи , связанные с пониманием литературы</vt:lpstr>
      <vt:lpstr>Задачи, связанные с осознанием значимости чтения и изучения литературы</vt:lpstr>
      <vt:lpstr>Задачи, связанные с воспитанием квалифицированного читателя</vt:lpstr>
      <vt:lpstr>Задачи, связанные с осознанием обучающимися коммуникативно-эстетических возможностей языка</vt:lpstr>
      <vt:lpstr>Структура примерной рабочей программы  по литературе </vt:lpstr>
      <vt:lpstr>МЕСТО УЧЕБНОГО ПРЕДМЕТА «ЛИТЕРАТУРА» В УЧЕБНОМ ПЛАНЕ</vt:lpstr>
      <vt:lpstr>Содержание курса литературы </vt:lpstr>
      <vt:lpstr>Фрагмент содержания. 7 класс. Из «Примерной рабочей программы основного общего образования. Литература» </vt:lpstr>
      <vt:lpstr>Личностные результаты по литературе реализация основных направлений воспитательной деятельности</vt:lpstr>
      <vt:lpstr>Метапредметные результаты по литературе</vt:lpstr>
      <vt:lpstr>Предметные результаты по литературе</vt:lpstr>
      <vt:lpstr>Предметные результаты по литературе</vt:lpstr>
      <vt:lpstr>Предметные результаты по литературе</vt:lpstr>
      <vt:lpstr>Предметные результаты по литературе</vt:lpstr>
      <vt:lpstr>Структура тематического планирования  по литературе</vt:lpstr>
      <vt:lpstr>Тематическое планирование</vt:lpstr>
      <vt:lpstr>Обновление системы внеклассного чтения</vt:lpstr>
      <vt:lpstr>Применение стратегий чтения на уроках литературы</vt:lpstr>
      <vt:lpstr>Применение стратегий чтения на уроках литературы</vt:lpstr>
      <vt:lpstr>Применение стратегий чтения на уроках литературы</vt:lpstr>
      <vt:lpstr>Стратегия продвижения книг</vt:lpstr>
      <vt:lpstr>Полезные ресурсы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25</cp:revision>
  <dcterms:created xsi:type="dcterms:W3CDTF">2022-01-26T11:36:02Z</dcterms:created>
  <dcterms:modified xsi:type="dcterms:W3CDTF">2022-01-27T03:03:20Z</dcterms:modified>
</cp:coreProperties>
</file>