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1"/>
  </p:notesMasterIdLst>
  <p:sldIdLst>
    <p:sldId id="256" r:id="rId2"/>
    <p:sldId id="258" r:id="rId3"/>
    <p:sldId id="259" r:id="rId4"/>
    <p:sldId id="305" r:id="rId5"/>
    <p:sldId id="304" r:id="rId6"/>
    <p:sldId id="306" r:id="rId7"/>
    <p:sldId id="307" r:id="rId8"/>
    <p:sldId id="309" r:id="rId9"/>
    <p:sldId id="30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7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D6890-FD42-41BD-A317-504B11D25405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10B41-CEE6-462E-BF24-8CEF3D17B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95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2E35BA-B766-48B4-BCA6-E6DECF3CF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0E96F3D-CE59-499D-BED7-BF749382E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BFDEE32-C3C8-46A2-8223-E0D7055D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50282C8-CEF9-4730-B08F-58CAD700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344A649-A89C-42C5-88FD-EAB6CB1C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43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AC80A9-8B24-4C3D-A867-8356779F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6E863F6-5679-4630-B18A-06A0C7CD8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F96E365-AD63-47C1-B0C9-CC361EAC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8B24D3-68FA-4163-974B-48ACAD99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4824C47-F3E7-4CD6-8097-A1E83202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80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8A98DF4-DCC9-42F6-B6EC-2816529A7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A2F1A3-A601-4366-9CED-7DFA6979A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875453F-1486-4321-B542-EB29D1AD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8328AA-1E8D-432F-9DEE-09D27DF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6A6B080-8DEA-43BF-87C3-F8A41279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976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679AEF-7ACD-4591-8D5E-E3A683B9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CD3455F-1E3B-4CD0-8D11-054B6FCB3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AD9C117-0198-4874-8B91-92444720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BFB76F-7FD1-4D16-BCA3-83BCA995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4F91BD3-4A1B-47E4-B374-A8C11452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99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E09296-9080-4BB0-BB0F-0CFDD1A34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0ED651E-2673-4CAE-9D39-BF3DF1CCC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07F6C3C-4759-49F8-82F2-CD51FC45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10DD58D-34A8-407B-9B25-93B2EBFE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1057C42-2F54-40DE-8C7A-A14F14BC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546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FC7CA3-37D8-431D-9082-97A0DF61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502C7D-3901-4E26-9DAA-94C005C63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6EA5930-DA7A-4F86-9E1F-38EAF86D4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907B630-E8E6-4671-AE7F-8981D6C3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05AF58-F1D1-4430-8FE0-FD9186C3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937C103-8E68-406F-A6CB-5329E92F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48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A8E448-DBE6-4280-BF10-C9E6831D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382D32A-1869-48F9-8388-21EC3A74A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86E22D4-D5D4-465B-B2EC-0331EB72B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544B279-48C4-4FC5-8B50-63F104A6D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C45D45E-8235-4FFC-8B3E-BEF610EA2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81FCD0A-97E6-42F8-ABDE-8AA96FDD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6F92C53-8D94-4075-970B-3BB6BE84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40F17DE-665E-4E08-B869-3D184324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41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793461-B203-495F-9533-0EC0F329A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BA98C90-7BF6-4991-9654-F8D62022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A2FEA65-D541-4B40-8E3B-5CB2B6FC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3AD9C82-F10F-41D4-8D02-3DA3A4EB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93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68B8265-0D4C-4B13-8CA3-104CFCB4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A84DAE2-922D-4851-83B1-BE6296CA6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52E6F45-064D-441B-9F8F-6BDF517C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944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9A4569-26DF-4EEE-A702-5C07B08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48D68F-3832-49AC-AD59-650F2E9BF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ACF01F5-AF4A-46E4-8CC0-D86461208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DF47EF0-8025-4C78-A50F-2C2B4527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2E862AC-2AE4-40B3-AC84-5258E8D4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AE5A797-D39D-4671-A9E2-53F6F173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58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05FE6C-AD8C-4335-9CC6-08CA8402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194E492-3B8D-48CA-8F99-67EEC51B6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9122DD-A540-4D7D-BB6A-61720AD6E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1BF9B39-48C7-49D5-9DD0-9B074F0E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BC0898B-C012-40AF-887B-47720AFB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9B60057-5779-4E26-8894-86DD266D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72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01C667-0005-4537-AFE3-9CF6FED1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27B008E-EEC7-4CA9-90CF-EB427A6E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16486B4-C753-4283-9576-DD62C88FA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3AED9-0EDA-4FCC-A237-B0521132E86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F64ED71-E722-4984-95D5-CF1137EE3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BB6296C-61DD-4B04-9DE8-A8D6A099C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80E2-E8B1-442A-AB61-C50B3ABC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18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roinyaz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A41C11C-E569-405E-B228-66C38BDAF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</a:t>
            </a:r>
            <a:b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государственного экзамена по английскому языку</a:t>
            </a:r>
            <a:endParaRPr lang="ru-RU" sz="4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>
            <a:extLst>
              <a:ext uri="{FF2B5EF4-FFF2-40B4-BE49-F238E27FC236}">
                <a16:creationId xmlns="" xmlns:a16="http://schemas.microsoft.com/office/drawing/2014/main" id="{02383E02-257A-483A-A04B-6985ADB31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920" y="4426171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Райдер Наталья Александровна, </a:t>
            </a:r>
          </a:p>
          <a:p>
            <a:pPr algn="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отдела иностранных языков </a:t>
            </a:r>
          </a:p>
          <a:p>
            <a:pPr algn="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 ОО ДПО «Институт развития образования»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F21A37DB-5FEE-40A2-A496-B0DC280D5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896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A41C11C-E569-405E-B228-66C38BDA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160" y="475774"/>
            <a:ext cx="9570720" cy="13987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иноязычного образования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9241161A-5230-4315-9006-8ABE8676B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205581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способности и готовности обучающихся общаться на иностранном языке в пределах, определённых ФГОС ООО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="" xmlns:a16="http://schemas.microsoft.com/office/drawing/2014/main" id="{87C35079-03B2-438B-B211-A6E7BB864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2712" y="3711290"/>
            <a:ext cx="3169920" cy="168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: вниз 2">
            <a:extLst>
              <a:ext uri="{FF2B5EF4-FFF2-40B4-BE49-F238E27FC236}">
                <a16:creationId xmlns="" xmlns:a16="http://schemas.microsoft.com/office/drawing/2014/main" id="{7A0A57F6-4EC9-4C14-9EFE-D14206C72391}"/>
              </a:ext>
            </a:extLst>
          </p:cNvPr>
          <p:cNvSpPr/>
          <p:nvPr/>
        </p:nvSpPr>
        <p:spPr>
          <a:xfrm>
            <a:off x="5611368" y="5446729"/>
            <a:ext cx="819912" cy="978408"/>
          </a:xfrm>
          <a:prstGeom prst="downArrow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283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E666987-07F1-4816-B832-2D48B4B821FE}"/>
              </a:ext>
            </a:extLst>
          </p:cNvPr>
          <p:cNvSpPr/>
          <p:nvPr/>
        </p:nvSpPr>
        <p:spPr>
          <a:xfrm>
            <a:off x="2132331" y="475774"/>
            <a:ext cx="8253413" cy="10080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</a:rPr>
              <a:t>ОГЭ по английскому языку</a:t>
            </a:r>
          </a:p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76137DF-1E47-4B28-A121-AFB141BAD572}"/>
              </a:ext>
            </a:extLst>
          </p:cNvPr>
          <p:cNvSpPr/>
          <p:nvPr/>
        </p:nvSpPr>
        <p:spPr>
          <a:xfrm>
            <a:off x="883920" y="2942748"/>
            <a:ext cx="5536724" cy="1406844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4400" b="1" dirty="0">
                <a:solidFill>
                  <a:srgbClr val="002060"/>
                </a:solidFill>
                <a:latin typeface="Times New Roman" pitchFamily="18" charset="0"/>
              </a:rPr>
              <a:t>Письменная часть </a:t>
            </a:r>
          </a:p>
          <a:p>
            <a:pPr algn="ctr">
              <a:defRPr/>
            </a:pPr>
            <a:r>
              <a:rPr lang="ru-RU" altLang="ru-RU" sz="4400" b="1" dirty="0">
                <a:solidFill>
                  <a:srgbClr val="002060"/>
                </a:solidFill>
                <a:latin typeface="Times New Roman" pitchFamily="18" charset="0"/>
              </a:rPr>
              <a:t>(разделы 1-4)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1C20C88-7584-4CFB-AD1A-E963512C7640}"/>
              </a:ext>
            </a:extLst>
          </p:cNvPr>
          <p:cNvSpPr/>
          <p:nvPr/>
        </p:nvSpPr>
        <p:spPr>
          <a:xfrm>
            <a:off x="6685756" y="2926080"/>
            <a:ext cx="5186204" cy="142351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4400" b="1" dirty="0">
                <a:solidFill>
                  <a:srgbClr val="002060"/>
                </a:solidFill>
                <a:latin typeface="Times New Roman" pitchFamily="18" charset="0"/>
              </a:rPr>
              <a:t>Устная часть (раздел 5)</a:t>
            </a:r>
          </a:p>
        </p:txBody>
      </p:sp>
      <p:sp>
        <p:nvSpPr>
          <p:cNvPr id="12" name="AutoShape 26">
            <a:extLst>
              <a:ext uri="{FF2B5EF4-FFF2-40B4-BE49-F238E27FC236}">
                <a16:creationId xmlns="" xmlns:a16="http://schemas.microsoft.com/office/drawing/2014/main" id="{6FA6A099-3466-4222-AA11-10A77B386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315" y="1502568"/>
            <a:ext cx="612775" cy="1429818"/>
          </a:xfrm>
          <a:prstGeom prst="downArrow">
            <a:avLst>
              <a:gd name="adj1" fmla="val 50000"/>
              <a:gd name="adj2" fmla="val 24999"/>
            </a:avLst>
          </a:prstGeom>
          <a:solidFill>
            <a:srgbClr val="00206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AutoShape 26">
            <a:extLst>
              <a:ext uri="{FF2B5EF4-FFF2-40B4-BE49-F238E27FC236}">
                <a16:creationId xmlns="" xmlns:a16="http://schemas.microsoft.com/office/drawing/2014/main" id="{D4B725A5-DCBD-4DA5-B804-4CFEAC1F5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470" y="1502568"/>
            <a:ext cx="612775" cy="1423512"/>
          </a:xfrm>
          <a:prstGeom prst="downArrow">
            <a:avLst>
              <a:gd name="adj1" fmla="val 50000"/>
              <a:gd name="adj2" fmla="val 24999"/>
            </a:avLst>
          </a:prstGeom>
          <a:solidFill>
            <a:srgbClr val="00206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56E5F2-7A45-491C-AA9B-D92FC7FEACF4}"/>
              </a:ext>
            </a:extLst>
          </p:cNvPr>
          <p:cNvSpPr/>
          <p:nvPr/>
        </p:nvSpPr>
        <p:spPr>
          <a:xfrm>
            <a:off x="2435827" y="4544695"/>
            <a:ext cx="8253413" cy="10080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Обязательное выполнение заданий письменной и устной части</a:t>
            </a:r>
          </a:p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DBB009F-DCCD-405E-8660-E74FD659FCA5}"/>
              </a:ext>
            </a:extLst>
          </p:cNvPr>
          <p:cNvSpPr/>
          <p:nvPr/>
        </p:nvSpPr>
        <p:spPr>
          <a:xfrm>
            <a:off x="2443384" y="5747860"/>
            <a:ext cx="8253413" cy="81059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Проведение экзамена в 2 дня </a:t>
            </a:r>
          </a:p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5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E666987-07F1-4816-B832-2D48B4B821FE}"/>
              </a:ext>
            </a:extLst>
          </p:cNvPr>
          <p:cNvSpPr/>
          <p:nvPr/>
        </p:nvSpPr>
        <p:spPr>
          <a:xfrm>
            <a:off x="2132331" y="475774"/>
            <a:ext cx="8253413" cy="10080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</a:rPr>
              <a:t>Устная часть </a:t>
            </a:r>
          </a:p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76137DF-1E47-4B28-A121-AFB141BAD572}"/>
              </a:ext>
            </a:extLst>
          </p:cNvPr>
          <p:cNvSpPr/>
          <p:nvPr/>
        </p:nvSpPr>
        <p:spPr>
          <a:xfrm>
            <a:off x="2132330" y="2304059"/>
            <a:ext cx="8253413" cy="100287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4400" b="1" dirty="0">
                <a:solidFill>
                  <a:srgbClr val="002060"/>
                </a:solidFill>
                <a:latin typeface="Times New Roman" pitchFamily="18" charset="0"/>
              </a:rPr>
              <a:t>Компьютеризированная форма</a:t>
            </a:r>
          </a:p>
        </p:txBody>
      </p:sp>
      <p:sp>
        <p:nvSpPr>
          <p:cNvPr id="12" name="AutoShape 26">
            <a:extLst>
              <a:ext uri="{FF2B5EF4-FFF2-40B4-BE49-F238E27FC236}">
                <a16:creationId xmlns="" xmlns:a16="http://schemas.microsoft.com/office/drawing/2014/main" id="{6FA6A099-3466-4222-AA11-10A77B386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315" y="1499415"/>
            <a:ext cx="612775" cy="809071"/>
          </a:xfrm>
          <a:prstGeom prst="downArrow">
            <a:avLst>
              <a:gd name="adj1" fmla="val 50000"/>
              <a:gd name="adj2" fmla="val 24999"/>
            </a:avLst>
          </a:prstGeom>
          <a:solidFill>
            <a:srgbClr val="00206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D56E5F2-7A45-491C-AA9B-D92FC7FEACF4}"/>
              </a:ext>
            </a:extLst>
          </p:cNvPr>
          <p:cNvSpPr/>
          <p:nvPr/>
        </p:nvSpPr>
        <p:spPr>
          <a:xfrm>
            <a:off x="2132330" y="3429000"/>
            <a:ext cx="8253412" cy="10080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</a:rPr>
              <a:t>Ответы записываются на электронные носители</a:t>
            </a:r>
          </a:p>
          <a:p>
            <a:pPr algn="ctr">
              <a:defRPr/>
            </a:pP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A315EB2-60CC-498C-A07B-F66634A36BCA}"/>
              </a:ext>
            </a:extLst>
          </p:cNvPr>
          <p:cNvSpPr/>
          <p:nvPr/>
        </p:nvSpPr>
        <p:spPr>
          <a:xfrm>
            <a:off x="2132330" y="5129497"/>
            <a:ext cx="8253412" cy="100806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Качественное оборудование и компетентные специалисты</a:t>
            </a:r>
            <a:endParaRPr lang="ru-RU" sz="4800" b="1" dirty="0">
              <a:solidFill>
                <a:srgbClr val="0017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AutoShape 26">
            <a:extLst>
              <a:ext uri="{FF2B5EF4-FFF2-40B4-BE49-F238E27FC236}">
                <a16:creationId xmlns="" xmlns:a16="http://schemas.microsoft.com/office/drawing/2014/main" id="{0784E2CE-CA98-4F02-B474-7DDBB01B5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315" y="4437063"/>
            <a:ext cx="612775" cy="692434"/>
          </a:xfrm>
          <a:prstGeom prst="downArrow">
            <a:avLst>
              <a:gd name="adj1" fmla="val 50000"/>
              <a:gd name="adj2" fmla="val 24999"/>
            </a:avLst>
          </a:prstGeom>
          <a:solidFill>
            <a:srgbClr val="00206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5394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A41C11C-E569-405E-B228-66C38BDA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160" y="475774"/>
            <a:ext cx="9570720" cy="13987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КИМ ОГЭ 2021</a:t>
            </a:r>
            <a:r>
              <a:rPr lang="ru-RU" sz="4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sz="4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9241161A-5230-4315-9006-8ABE8676B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205581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изменён раздел 1 («Задания по аудированию»)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 3 задания ранее не использовался на экзамене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9653D83-BA63-449E-A3C4-8AF3B53D75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75397" y="3186749"/>
            <a:ext cx="5597366" cy="322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729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A41C11C-E569-405E-B228-66C38BDA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160" y="475774"/>
            <a:ext cx="9570720" cy="13987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КИМ ОГЭ 2021</a:t>
            </a:r>
            <a:r>
              <a:rPr lang="ru-RU" sz="4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9241161A-5230-4315-9006-8ABE8676B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205581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Изменён раздел 4 («Задание по письменной речи»)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(электронное) письмо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 на электронное письмо друга по переписке            изменения в критериях оценивания </a:t>
            </a:r>
          </a:p>
          <a:p>
            <a:pPr marL="0" indent="0" algn="just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содержательном плане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нет изменений – учащимся необходимо ответить на 3 вопроса друга по переписке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2FA060E4-3713-4EC4-B4D7-ABC326CFBEBF}"/>
              </a:ext>
            </a:extLst>
          </p:cNvPr>
          <p:cNvSpPr/>
          <p:nvPr/>
        </p:nvSpPr>
        <p:spPr>
          <a:xfrm>
            <a:off x="5846954" y="3041849"/>
            <a:ext cx="978408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51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A41C11C-E569-405E-B228-66C38BDA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160" y="475774"/>
            <a:ext cx="9570720" cy="13987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необходимая информация</a:t>
            </a:r>
            <a:r>
              <a:rPr lang="ru-RU" sz="4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9241161A-5230-4315-9006-8ABE8676B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205581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ФИПИ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</a:t>
            </a:r>
            <a:r>
              <a:rPr lang="en-US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4000" dirty="0">
              <a:effectLst>
                <a:outerShdw blurRad="38100" dist="38100" dir="2700000" algn="tl">
                  <a:srgbClr val="24285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3B3CB14-0BA1-4382-8E13-1CBA604347B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29359" y="2690050"/>
            <a:ext cx="8733282" cy="369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220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A41C11C-E569-405E-B228-66C38BDA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640" y="475774"/>
            <a:ext cx="9570720" cy="1398746"/>
          </a:xfrm>
        </p:spPr>
        <p:txBody>
          <a:bodyPr>
            <a:normAutofit/>
          </a:bodyPr>
          <a:lstStyle/>
          <a:p>
            <a:pPr algn="ctr"/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для подготовки 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67E1E8B-3BF3-4114-8FE7-17DC8E91A0A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7945" y="1874520"/>
            <a:ext cx="76771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278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82563A4-D874-4430-9FDC-F2EA3B34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" y="0"/>
            <a:ext cx="1645920" cy="9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900EFB7-B8CF-4C87-A334-178AE36B7937}"/>
              </a:ext>
            </a:extLst>
          </p:cNvPr>
          <p:cNvSpPr/>
          <p:nvPr/>
        </p:nvSpPr>
        <p:spPr>
          <a:xfrm>
            <a:off x="1594287" y="1907903"/>
            <a:ext cx="783111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EBDD061-1E16-4E6B-8924-AB516C74A31B}"/>
              </a:ext>
            </a:extLst>
          </p:cNvPr>
          <p:cNvSpPr/>
          <p:nvPr/>
        </p:nvSpPr>
        <p:spPr>
          <a:xfrm>
            <a:off x="5017477" y="404585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Райдер Наталья Александровна,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отдела иностранных языков БУ ОО ДПО «Институт развития образования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iroinyaz@yandex.ru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98660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167</Words>
  <Application>Microsoft Office PowerPoint</Application>
  <PresentationFormat>Произвольный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 Особенности проведения  основного государственного экзамена по английскому языку</vt:lpstr>
      <vt:lpstr>  Цель иноязычного образования  </vt:lpstr>
      <vt:lpstr>Слайд 3</vt:lpstr>
      <vt:lpstr>Слайд 4</vt:lpstr>
      <vt:lpstr>  Изменения в КИМ ОГЭ 2021  </vt:lpstr>
      <vt:lpstr>  Изменения в КИМ ОГЭ 2021  </vt:lpstr>
      <vt:lpstr>  Вся необходимая информация  </vt:lpstr>
      <vt:lpstr>Ресурс для подготовки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проведения  основного государственного экзамена по английскому языку</dc:title>
  <dc:creator>Natalie</dc:creator>
  <cp:lastModifiedBy>PRIEMN</cp:lastModifiedBy>
  <cp:revision>13</cp:revision>
  <dcterms:created xsi:type="dcterms:W3CDTF">2020-11-11T21:26:42Z</dcterms:created>
  <dcterms:modified xsi:type="dcterms:W3CDTF">2020-11-16T12:15:25Z</dcterms:modified>
</cp:coreProperties>
</file>